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9" r:id="rId1"/>
    <p:sldMasterId id="2147483693" r:id="rId2"/>
    <p:sldMasterId id="2147483703" r:id="rId3"/>
  </p:sldMasterIdLst>
  <p:notesMasterIdLst>
    <p:notesMasterId r:id="rId32"/>
  </p:notesMasterIdLst>
  <p:handoutMasterIdLst>
    <p:handoutMasterId r:id="rId33"/>
  </p:handoutMasterIdLst>
  <p:sldIdLst>
    <p:sldId id="578" r:id="rId4"/>
    <p:sldId id="613" r:id="rId5"/>
    <p:sldId id="581" r:id="rId6"/>
    <p:sldId id="580" r:id="rId7"/>
    <p:sldId id="579" r:id="rId8"/>
    <p:sldId id="524" r:id="rId9"/>
    <p:sldId id="585" r:id="rId10"/>
    <p:sldId id="589" r:id="rId11"/>
    <p:sldId id="588" r:id="rId12"/>
    <p:sldId id="609" r:id="rId13"/>
    <p:sldId id="533" r:id="rId14"/>
    <p:sldId id="534" r:id="rId15"/>
    <p:sldId id="593" r:id="rId16"/>
    <p:sldId id="596" r:id="rId17"/>
    <p:sldId id="590" r:id="rId18"/>
    <p:sldId id="615" r:id="rId19"/>
    <p:sldId id="595" r:id="rId20"/>
    <p:sldId id="545" r:id="rId21"/>
    <p:sldId id="542" r:id="rId22"/>
    <p:sldId id="616" r:id="rId23"/>
    <p:sldId id="547" r:id="rId24"/>
    <p:sldId id="594" r:id="rId25"/>
    <p:sldId id="512" r:id="rId26"/>
    <p:sldId id="515" r:id="rId27"/>
    <p:sldId id="319" r:id="rId28"/>
    <p:sldId id="317" r:id="rId29"/>
    <p:sldId id="500" r:id="rId30"/>
    <p:sldId id="610" r:id="rId31"/>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464" userDrawn="1">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D75F29"/>
    <a:srgbClr val="33CD32"/>
    <a:srgbClr val="FFC000"/>
    <a:srgbClr val="00CCFF"/>
    <a:srgbClr val="6666FF"/>
    <a:srgbClr val="000099"/>
    <a:srgbClr val="0000FF"/>
    <a:srgbClr val="66FF33"/>
    <a:srgbClr val="99FF3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9" autoAdjust="0"/>
    <p:restoredTop sz="93213" autoAdjust="0"/>
  </p:normalViewPr>
  <p:slideViewPr>
    <p:cSldViewPr snapToGrid="0">
      <p:cViewPr varScale="1">
        <p:scale>
          <a:sx n="125" d="100"/>
          <a:sy n="125" d="100"/>
        </p:scale>
        <p:origin x="160" y="416"/>
      </p:cViewPr>
      <p:guideLst>
        <p:guide orient="horz" pos="2160"/>
        <p:guide pos="14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74" d="100"/>
          <a:sy n="74" d="100"/>
        </p:scale>
        <p:origin x="-2196" y="-84"/>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21" name="Rectangle 5"/>
          <p:cNvSpPr>
            <a:spLocks noGrp="1" noChangeArrowheads="1"/>
          </p:cNvSpPr>
          <p:nvPr>
            <p:ph type="sldNum" sz="quarter" idx="3"/>
          </p:nvPr>
        </p:nvSpPr>
        <p:spPr bwMode="auto">
          <a:xfrm>
            <a:off x="3505200" y="8646225"/>
            <a:ext cx="3194050" cy="471488"/>
          </a:xfrm>
          <a:prstGeom prst="rect">
            <a:avLst/>
          </a:prstGeom>
          <a:noFill/>
          <a:ln w="9525">
            <a:noFill/>
            <a:miter lim="800000"/>
            <a:headEnd/>
            <a:tailEnd/>
          </a:ln>
          <a:effectLst/>
        </p:spPr>
        <p:txBody>
          <a:bodyPr vert="horz" wrap="square" lIns="94925" tIns="47463" rIns="94925" bIns="47463" numCol="1" anchor="b" anchorCtr="0" compatLnSpc="1">
            <a:prstTxWarp prst="textNoShape">
              <a:avLst/>
            </a:prstTxWarp>
          </a:bodyPr>
          <a:lstStyle>
            <a:lvl1pPr algn="r" defTabSz="947738">
              <a:defRPr sz="1200">
                <a:latin typeface="Times New Roman" pitchFamily="18" charset="0"/>
              </a:defRPr>
            </a:lvl1pPr>
          </a:lstStyle>
          <a:p>
            <a:fld id="{7CC6EA56-779D-4973-8708-23F13F1360D1}" type="slidenum">
              <a:rPr lang="en-US"/>
              <a:pPr/>
              <a:t>‹#›</a:t>
            </a:fld>
            <a:endParaRPr lang="en-US" dirty="0"/>
          </a:p>
        </p:txBody>
      </p:sp>
      <p:sp>
        <p:nvSpPr>
          <p:cNvPr id="3" name="Footer Placeholder 2"/>
          <p:cNvSpPr>
            <a:spLocks noGrp="1"/>
          </p:cNvSpPr>
          <p:nvPr>
            <p:ph type="ftr" sz="quarter" idx="2"/>
          </p:nvPr>
        </p:nvSpPr>
        <p:spPr>
          <a:xfrm>
            <a:off x="620512" y="8649100"/>
            <a:ext cx="3170238" cy="479425"/>
          </a:xfrm>
          <a:prstGeom prst="rect">
            <a:avLst/>
          </a:prstGeom>
        </p:spPr>
        <p:txBody>
          <a:bodyPr vert="horz" lIns="91440" tIns="45720" rIns="91440" bIns="45720" rtlCol="0" anchor="b"/>
          <a:lstStyle>
            <a:lvl1pPr algn="l">
              <a:defRPr sz="1200"/>
            </a:lvl1pPr>
          </a:lstStyle>
          <a:p>
            <a:r>
              <a:rPr lang="en-US"/>
              <a:t>L-09/152-13/Steissberg</a:t>
            </a:r>
            <a:endParaRPr lang="en-US" dirty="0"/>
          </a:p>
        </p:txBody>
      </p:sp>
      <p:sp>
        <p:nvSpPr>
          <p:cNvPr id="4" name="Header Placeholder 3"/>
          <p:cNvSpPr>
            <a:spLocks noGrp="1"/>
          </p:cNvSpPr>
          <p:nvPr>
            <p:ph type="hdr" sz="quarter"/>
          </p:nvPr>
        </p:nvSpPr>
        <p:spPr>
          <a:xfrm>
            <a:off x="620512" y="482300"/>
            <a:ext cx="3170238" cy="479425"/>
          </a:xfrm>
          <a:prstGeom prst="rect">
            <a:avLst/>
          </a:prstGeom>
        </p:spPr>
        <p:txBody>
          <a:bodyPr vert="horz" lIns="91440" tIns="45720" rIns="91440" bIns="45720" rtlCol="0"/>
          <a:lstStyle>
            <a:lvl1pPr algn="l">
              <a:defRPr sz="1200"/>
            </a:lvl1pPr>
          </a:lstStyle>
          <a:p>
            <a:r>
              <a:rPr lang="en-US" dirty="0"/>
              <a:t>3.4</a:t>
            </a:r>
          </a:p>
        </p:txBody>
      </p:sp>
      <p:sp>
        <p:nvSpPr>
          <p:cNvPr id="5" name="Date Placeholder 4"/>
          <p:cNvSpPr>
            <a:spLocks noGrp="1"/>
          </p:cNvSpPr>
          <p:nvPr>
            <p:ph type="dt" sz="quarter" idx="1"/>
          </p:nvPr>
        </p:nvSpPr>
        <p:spPr>
          <a:xfrm>
            <a:off x="3534075" y="482300"/>
            <a:ext cx="3170238" cy="479425"/>
          </a:xfrm>
          <a:prstGeom prst="rect">
            <a:avLst/>
          </a:prstGeom>
        </p:spPr>
        <p:txBody>
          <a:bodyPr vert="horz" lIns="91440" tIns="45720" rIns="91440" bIns="45720" rtlCol="0"/>
          <a:lstStyle>
            <a:lvl1pPr algn="r">
              <a:defRPr sz="1200"/>
            </a:lvl1pPr>
          </a:lstStyle>
          <a:p>
            <a:r>
              <a:rPr lang="en-US"/>
              <a:t>L-3.4</a:t>
            </a:r>
            <a:endParaRPr lang="en-US" dirty="0"/>
          </a:p>
        </p:txBody>
      </p:sp>
    </p:spTree>
    <p:extLst>
      <p:ext uri="{BB962C8B-B14F-4D97-AF65-F5344CB8AC3E}">
        <p14:creationId xmlns:p14="http://schemas.microsoft.com/office/powerpoint/2010/main" val="405933133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1825" cy="481013"/>
          </a:xfrm>
          <a:prstGeom prst="rect">
            <a:avLst/>
          </a:prstGeom>
          <a:noFill/>
          <a:ln w="9525">
            <a:noFill/>
            <a:miter lim="800000"/>
            <a:headEnd/>
            <a:tailEnd/>
          </a:ln>
          <a:effectLst/>
        </p:spPr>
        <p:txBody>
          <a:bodyPr vert="horz" wrap="square" lIns="96491" tIns="48245" rIns="96491" bIns="48245" numCol="1" anchor="t" anchorCtr="0" compatLnSpc="1">
            <a:prstTxWarp prst="textNoShape">
              <a:avLst/>
            </a:prstTxWarp>
          </a:bodyPr>
          <a:lstStyle>
            <a:lvl1pPr defTabSz="966788">
              <a:defRPr sz="1200">
                <a:latin typeface="Times New Roman" pitchFamily="18" charset="0"/>
              </a:defRPr>
            </a:lvl1pPr>
          </a:lstStyle>
          <a:p>
            <a:r>
              <a:rPr lang="en-US"/>
              <a:t>Water Resources Data Management with HEC-DSSVue</a:t>
            </a:r>
          </a:p>
        </p:txBody>
      </p:sp>
      <p:sp>
        <p:nvSpPr>
          <p:cNvPr id="16387" name="Rectangle 3"/>
          <p:cNvSpPr>
            <a:spLocks noGrp="1" noChangeArrowheads="1"/>
          </p:cNvSpPr>
          <p:nvPr>
            <p:ph type="dt" idx="1"/>
          </p:nvPr>
        </p:nvSpPr>
        <p:spPr bwMode="auto">
          <a:xfrm>
            <a:off x="4143375" y="0"/>
            <a:ext cx="3171825" cy="481013"/>
          </a:xfrm>
          <a:prstGeom prst="rect">
            <a:avLst/>
          </a:prstGeom>
          <a:noFill/>
          <a:ln w="9525">
            <a:noFill/>
            <a:miter lim="800000"/>
            <a:headEnd/>
            <a:tailEnd/>
          </a:ln>
          <a:effectLst/>
        </p:spPr>
        <p:txBody>
          <a:bodyPr vert="horz" wrap="square" lIns="96491" tIns="48245" rIns="96491" bIns="48245" numCol="1" anchor="t" anchorCtr="0" compatLnSpc="1">
            <a:prstTxWarp prst="textNoShape">
              <a:avLst/>
            </a:prstTxWarp>
          </a:bodyPr>
          <a:lstStyle>
            <a:lvl1pPr algn="r" defTabSz="966788">
              <a:defRPr sz="1200">
                <a:latin typeface="Times New Roman" pitchFamily="18" charset="0"/>
              </a:defRPr>
            </a:lvl1pPr>
          </a:lstStyle>
          <a:p>
            <a:r>
              <a:rPr lang="en-US"/>
              <a:t>L-3.4</a:t>
            </a:r>
          </a:p>
        </p:txBody>
      </p:sp>
      <p:sp>
        <p:nvSpPr>
          <p:cNvPr id="16388" name="Rectangle 4"/>
          <p:cNvSpPr>
            <a:spLocks noGrp="1" noRot="1" noChangeAspect="1" noChangeArrowheads="1" noTextEdit="1"/>
          </p:cNvSpPr>
          <p:nvPr>
            <p:ph type="sldImg" idx="2"/>
          </p:nvPr>
        </p:nvSpPr>
        <p:spPr bwMode="auto">
          <a:xfrm>
            <a:off x="457200" y="719138"/>
            <a:ext cx="6400800" cy="360045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77900" y="4559300"/>
            <a:ext cx="5359400" cy="4322763"/>
          </a:xfrm>
          <a:prstGeom prst="rect">
            <a:avLst/>
          </a:prstGeom>
          <a:noFill/>
          <a:ln w="9525">
            <a:noFill/>
            <a:miter lim="800000"/>
            <a:headEnd/>
            <a:tailEnd/>
          </a:ln>
          <a:effectLst/>
        </p:spPr>
        <p:txBody>
          <a:bodyPr vert="horz" wrap="square" lIns="96491" tIns="48245" rIns="96491" bIns="482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9120188"/>
            <a:ext cx="3171825" cy="481012"/>
          </a:xfrm>
          <a:prstGeom prst="rect">
            <a:avLst/>
          </a:prstGeom>
          <a:noFill/>
          <a:ln w="9525">
            <a:noFill/>
            <a:miter lim="800000"/>
            <a:headEnd/>
            <a:tailEnd/>
          </a:ln>
          <a:effectLst/>
        </p:spPr>
        <p:txBody>
          <a:bodyPr vert="horz" wrap="square" lIns="96491" tIns="48245" rIns="96491" bIns="48245" numCol="1" anchor="b" anchorCtr="0" compatLnSpc="1">
            <a:prstTxWarp prst="textNoShape">
              <a:avLst/>
            </a:prstTxWarp>
          </a:bodyPr>
          <a:lstStyle>
            <a:lvl1pPr defTabSz="966788">
              <a:defRPr sz="1200">
                <a:latin typeface="Times New Roman" pitchFamily="18" charset="0"/>
              </a:defRPr>
            </a:lvl1pPr>
          </a:lstStyle>
          <a:p>
            <a:r>
              <a:rPr lang="en-US"/>
              <a:t>L-09/152-13/Steissberg</a:t>
            </a:r>
          </a:p>
        </p:txBody>
      </p:sp>
      <p:sp>
        <p:nvSpPr>
          <p:cNvPr id="16391" name="Rectangle 7"/>
          <p:cNvSpPr>
            <a:spLocks noGrp="1" noChangeArrowheads="1"/>
          </p:cNvSpPr>
          <p:nvPr>
            <p:ph type="sldNum" sz="quarter" idx="5"/>
          </p:nvPr>
        </p:nvSpPr>
        <p:spPr bwMode="auto">
          <a:xfrm>
            <a:off x="4143375" y="9120188"/>
            <a:ext cx="3171825" cy="481012"/>
          </a:xfrm>
          <a:prstGeom prst="rect">
            <a:avLst/>
          </a:prstGeom>
          <a:noFill/>
          <a:ln w="9525">
            <a:noFill/>
            <a:miter lim="800000"/>
            <a:headEnd/>
            <a:tailEnd/>
          </a:ln>
          <a:effectLst/>
        </p:spPr>
        <p:txBody>
          <a:bodyPr vert="horz" wrap="square" lIns="96491" tIns="48245" rIns="96491" bIns="48245" numCol="1" anchor="b" anchorCtr="0" compatLnSpc="1">
            <a:prstTxWarp prst="textNoShape">
              <a:avLst/>
            </a:prstTxWarp>
          </a:bodyPr>
          <a:lstStyle>
            <a:lvl1pPr algn="r" defTabSz="966788">
              <a:defRPr sz="1200">
                <a:latin typeface="Times New Roman" pitchFamily="18" charset="0"/>
              </a:defRPr>
            </a:lvl1pPr>
          </a:lstStyle>
          <a:p>
            <a:fld id="{2F921D7A-E6AE-4FD2-93E8-7F155EF4EDF0}" type="slidenum">
              <a:rPr lang="en-US"/>
              <a:pPr/>
              <a:t>‹#›</a:t>
            </a:fld>
            <a:endParaRPr lang="en-US"/>
          </a:p>
        </p:txBody>
      </p:sp>
    </p:spTree>
    <p:extLst>
      <p:ext uri="{BB962C8B-B14F-4D97-AF65-F5344CB8AC3E}">
        <p14:creationId xmlns:p14="http://schemas.microsoft.com/office/powerpoint/2010/main" val="3017191175"/>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Water Resources Data Management with HEC-DSSVue</a:t>
            </a:r>
          </a:p>
        </p:txBody>
      </p:sp>
      <p:sp>
        <p:nvSpPr>
          <p:cNvPr id="5" name="Rectangle 3"/>
          <p:cNvSpPr>
            <a:spLocks noGrp="1" noChangeArrowheads="1"/>
          </p:cNvSpPr>
          <p:nvPr>
            <p:ph type="dt" idx="1"/>
          </p:nvPr>
        </p:nvSpPr>
        <p:spPr>
          <a:ln/>
        </p:spPr>
        <p:txBody>
          <a:bodyPr/>
          <a:lstStyle/>
          <a:p>
            <a:r>
              <a:rPr lang="en-US"/>
              <a:t>L-3.4</a:t>
            </a:r>
          </a:p>
        </p:txBody>
      </p:sp>
      <p:sp>
        <p:nvSpPr>
          <p:cNvPr id="6" name="Rectangle 6"/>
          <p:cNvSpPr>
            <a:spLocks noGrp="1" noChangeArrowheads="1"/>
          </p:cNvSpPr>
          <p:nvPr>
            <p:ph type="ftr" sz="quarter" idx="4"/>
          </p:nvPr>
        </p:nvSpPr>
        <p:spPr>
          <a:ln/>
        </p:spPr>
        <p:txBody>
          <a:bodyPr/>
          <a:lstStyle/>
          <a:p>
            <a:r>
              <a:rPr lang="en-US"/>
              <a:t>L-09/152-13/Steissberg</a:t>
            </a:r>
          </a:p>
        </p:txBody>
      </p:sp>
      <p:sp>
        <p:nvSpPr>
          <p:cNvPr id="7" name="Rectangle 7"/>
          <p:cNvSpPr>
            <a:spLocks noGrp="1" noChangeArrowheads="1"/>
          </p:cNvSpPr>
          <p:nvPr>
            <p:ph type="sldNum" sz="quarter" idx="5"/>
          </p:nvPr>
        </p:nvSpPr>
        <p:spPr>
          <a:ln/>
        </p:spPr>
        <p:txBody>
          <a:bodyPr/>
          <a:lstStyle/>
          <a:p>
            <a:fld id="{9009BEB5-D1CF-470B-9CDB-C52E97DD4372}" type="slidenum">
              <a:rPr lang="en-US"/>
              <a:pPr/>
              <a:t>1</a:t>
            </a:fld>
            <a:endParaRPr lang="en-US"/>
          </a:p>
        </p:txBody>
      </p:sp>
      <p:sp>
        <p:nvSpPr>
          <p:cNvPr id="381954" name="Rectangle 2"/>
          <p:cNvSpPr>
            <a:spLocks noGrp="1" noRot="1" noChangeAspect="1" noChangeArrowheads="1" noTextEdit="1"/>
          </p:cNvSpPr>
          <p:nvPr>
            <p:ph type="sldImg"/>
          </p:nvPr>
        </p:nvSpPr>
        <p:spPr>
          <a:xfrm>
            <a:off x="457200" y="719138"/>
            <a:ext cx="6400800" cy="3600450"/>
          </a:xfrm>
          <a:ln/>
        </p:spPr>
      </p:sp>
      <p:sp>
        <p:nvSpPr>
          <p:cNvPr id="381955" name="Rectangle 3"/>
          <p:cNvSpPr>
            <a:spLocks noGrp="1" noChangeArrowheads="1"/>
          </p:cNvSpPr>
          <p:nvPr>
            <p:ph type="body" idx="1"/>
          </p:nvPr>
        </p:nvSpPr>
        <p:spPr>
          <a:xfrm>
            <a:off x="976313" y="4560888"/>
            <a:ext cx="5362575" cy="4321175"/>
          </a:xfrm>
        </p:spPr>
        <p:txBody>
          <a:bodyPr/>
          <a:lstStyle/>
          <a:p>
            <a:endParaRPr lang="en-US"/>
          </a:p>
        </p:txBody>
      </p:sp>
    </p:spTree>
    <p:extLst>
      <p:ext uri="{BB962C8B-B14F-4D97-AF65-F5344CB8AC3E}">
        <p14:creationId xmlns:p14="http://schemas.microsoft.com/office/powerpoint/2010/main" val="49237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233363" indent="-233363" eaLnBrk="0" hangingPunct="0">
              <a:spcBef>
                <a:spcPts val="600"/>
              </a:spcBef>
              <a:buSzPct val="130000"/>
              <a:buFont typeface="Arial" charset="0"/>
              <a:buChar char="•"/>
            </a:pPr>
            <a:r>
              <a:rPr lang="en-US" kern="1200" dirty="0">
                <a:cs typeface="Aharoni" panose="02010803020104030203" pitchFamily="2" charset="-79"/>
              </a:rPr>
              <a:t>We currently lack reservoir operations simulation software with the capability to fully integrate environmental objectives into reservoir release decision-making</a:t>
            </a:r>
          </a:p>
          <a:p>
            <a:pPr marL="690563" lvl="1" indent="-233363" eaLnBrk="0" hangingPunct="0">
              <a:buClr>
                <a:srgbClr val="FFC000"/>
              </a:buClr>
              <a:buSzPct val="130000"/>
              <a:buFont typeface="Arial" charset="0"/>
              <a:buChar char="•"/>
            </a:pPr>
            <a:r>
              <a:rPr lang="en-US" kern="1200" dirty="0">
                <a:ea typeface="+mn-ea"/>
                <a:cs typeface="Aharoni" panose="02010803020104030203" pitchFamily="2" charset="-79"/>
              </a:rPr>
              <a:t>Water quantity and quality simulations are performed independently and sequentially in a one-way process</a:t>
            </a:r>
          </a:p>
          <a:p>
            <a:pPr marL="1147763" lvl="2" indent="-233363" eaLnBrk="0" hangingPunct="0">
              <a:buSzPct val="130000"/>
              <a:buFont typeface="Arial" charset="0"/>
              <a:buChar char="•"/>
            </a:pPr>
            <a:r>
              <a:rPr lang="en-US" kern="1200" dirty="0">
                <a:ea typeface="+mn-ea"/>
                <a:cs typeface="Aharoni" panose="02010803020104030203" pitchFamily="2" charset="-79"/>
              </a:rPr>
              <a:t>Water quantity influences the water quality models</a:t>
            </a:r>
          </a:p>
          <a:p>
            <a:pPr marL="1147763" lvl="2" indent="-233363" eaLnBrk="0" hangingPunct="0">
              <a:buSzPct val="130000"/>
              <a:buFont typeface="Arial" charset="0"/>
              <a:buChar char="•"/>
            </a:pPr>
            <a:r>
              <a:rPr lang="en-US" kern="1200" dirty="0">
                <a:ea typeface="+mn-ea"/>
                <a:cs typeface="Aharoni" panose="02010803020104030203" pitchFamily="2" charset="-79"/>
              </a:rPr>
              <a:t>However, water quality does not </a:t>
            </a:r>
            <a:r>
              <a:rPr lang="en-US" i="1" kern="1200" dirty="0">
                <a:ea typeface="+mn-ea"/>
                <a:cs typeface="Aharoni" panose="02010803020104030203" pitchFamily="2" charset="-79"/>
              </a:rPr>
              <a:t>directly</a:t>
            </a:r>
            <a:r>
              <a:rPr lang="en-US" kern="1200" dirty="0">
                <a:ea typeface="+mn-ea"/>
                <a:cs typeface="Aharoni" panose="02010803020104030203" pitchFamily="2" charset="-79"/>
              </a:rPr>
              <a:t> influence the computed releases. Influence and iteration is at the discretion of the modeler</a:t>
            </a:r>
          </a:p>
          <a:p>
            <a:pPr marL="233363" indent="-233363" eaLnBrk="0" hangingPunct="0">
              <a:spcBef>
                <a:spcPts val="600"/>
              </a:spcBef>
              <a:buSzPct val="130000"/>
              <a:buFont typeface="Arial" charset="0"/>
              <a:buChar char="•"/>
            </a:pPr>
            <a:r>
              <a:rPr lang="en-US" kern="1200" dirty="0">
                <a:cs typeface="Aharoni" panose="02010803020104030203" pitchFamily="2" charset="-79"/>
              </a:rPr>
              <a:t>This severely inhibits the ability to identify the most effective water management alternatives for meeting multiple objectives</a:t>
            </a:r>
          </a:p>
          <a:p>
            <a:pPr marL="233363" indent="-233363" eaLnBrk="0" hangingPunct="0">
              <a:spcBef>
                <a:spcPts val="600"/>
              </a:spcBef>
              <a:buSzPct val="130000"/>
              <a:buFont typeface="Arial" charset="0"/>
              <a:buChar char="•"/>
            </a:pPr>
            <a:r>
              <a:rPr lang="en-US" kern="1200" dirty="0">
                <a:cs typeface="Aharoni" panose="02010803020104030203" pitchFamily="2" charset="-79"/>
              </a:rPr>
              <a:t>WQ information is needed at every time step</a:t>
            </a:r>
          </a:p>
          <a:p>
            <a:pPr marL="233363" indent="-233363" eaLnBrk="0" hangingPunct="0">
              <a:spcBef>
                <a:spcPts val="600"/>
              </a:spcBef>
              <a:buSzPct val="130000"/>
              <a:buFont typeface="Arial" charset="0"/>
              <a:buChar char="•"/>
            </a:pPr>
            <a:r>
              <a:rPr lang="en-US" kern="1200" dirty="0">
                <a:cs typeface="Aharoni" panose="02010803020104030203" pitchFamily="2" charset="-79"/>
              </a:rPr>
              <a:t>EMRRP</a:t>
            </a:r>
            <a:r>
              <a:rPr lang="en-US" kern="1200" baseline="0" dirty="0">
                <a:cs typeface="Aharoni" panose="02010803020104030203" pitchFamily="2" charset="-79"/>
              </a:rPr>
              <a:t> (Ecosystem Management and Restoration Research Program)</a:t>
            </a:r>
          </a:p>
          <a:p>
            <a:pPr marL="233363" indent="-233363" eaLnBrk="0" hangingPunct="0">
              <a:spcBef>
                <a:spcPts val="600"/>
              </a:spcBef>
              <a:buSzPct val="130000"/>
              <a:buFont typeface="Arial" charset="0"/>
              <a:buChar char="•"/>
            </a:pPr>
            <a:r>
              <a:rPr lang="en-US" kern="1200" baseline="0" dirty="0">
                <a:cs typeface="Aharoni" panose="02010803020104030203" pitchFamily="2" charset="-79"/>
              </a:rPr>
              <a:t>Approved by ERARG (Environmental Research Area Review Group</a:t>
            </a:r>
            <a:endParaRPr lang="en-US" kern="1200" dirty="0">
              <a:cs typeface="Aharoni" panose="02010803020104030203" pitchFamily="2" charset="-79"/>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11</a:t>
            </a:fld>
            <a:endParaRPr lang="en-US" dirty="0"/>
          </a:p>
        </p:txBody>
      </p:sp>
    </p:spTree>
    <p:extLst>
      <p:ext uri="{BB962C8B-B14F-4D97-AF65-F5344CB8AC3E}">
        <p14:creationId xmlns:p14="http://schemas.microsoft.com/office/powerpoint/2010/main" val="179901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sz="2400" dirty="0"/>
          </a:p>
        </p:txBody>
      </p:sp>
      <p:sp>
        <p:nvSpPr>
          <p:cNvPr id="4" name="Header Placeholder 3"/>
          <p:cNvSpPr>
            <a:spLocks noGrp="1"/>
          </p:cNvSpPr>
          <p:nvPr>
            <p:ph type="hdr" sz="quarter" idx="10"/>
          </p:nvPr>
        </p:nvSpPr>
        <p:spPr/>
        <p:txBody>
          <a:bodyPr/>
          <a:lstStyle/>
          <a:p>
            <a:r>
              <a:rPr lang="en-US"/>
              <a:t>Water Resources Data Management with HEC-DSSVue</a:t>
            </a:r>
          </a:p>
        </p:txBody>
      </p:sp>
      <p:sp>
        <p:nvSpPr>
          <p:cNvPr id="5" name="Date Placeholder 4"/>
          <p:cNvSpPr>
            <a:spLocks noGrp="1"/>
          </p:cNvSpPr>
          <p:nvPr>
            <p:ph type="dt" idx="11"/>
          </p:nvPr>
        </p:nvSpPr>
        <p:spPr/>
        <p:txBody>
          <a:bodyPr/>
          <a:lstStyle/>
          <a:p>
            <a:r>
              <a:rPr lang="en-US"/>
              <a:t>L-3.4</a:t>
            </a:r>
          </a:p>
        </p:txBody>
      </p:sp>
      <p:sp>
        <p:nvSpPr>
          <p:cNvPr id="6" name="Footer Placeholder 5"/>
          <p:cNvSpPr>
            <a:spLocks noGrp="1"/>
          </p:cNvSpPr>
          <p:nvPr>
            <p:ph type="ftr" sz="quarter" idx="12"/>
          </p:nvPr>
        </p:nvSpPr>
        <p:spPr/>
        <p:txBody>
          <a:bodyPr/>
          <a:lstStyle/>
          <a:p>
            <a:r>
              <a:rPr lang="en-US"/>
              <a:t>L-09/152-13/Steissberg</a:t>
            </a:r>
          </a:p>
        </p:txBody>
      </p:sp>
      <p:sp>
        <p:nvSpPr>
          <p:cNvPr id="7" name="Slide Number Placeholder 6"/>
          <p:cNvSpPr>
            <a:spLocks noGrp="1"/>
          </p:cNvSpPr>
          <p:nvPr>
            <p:ph type="sldNum" sz="quarter" idx="13"/>
          </p:nvPr>
        </p:nvSpPr>
        <p:spPr/>
        <p:txBody>
          <a:bodyPr/>
          <a:lstStyle/>
          <a:p>
            <a:fld id="{2F921D7A-E6AE-4FD2-93E8-7F155EF4EDF0}" type="slidenum">
              <a:rPr lang="en-US" smtClean="0"/>
              <a:pPr/>
              <a:t>12</a:t>
            </a:fld>
            <a:endParaRPr lang="en-US"/>
          </a:p>
        </p:txBody>
      </p:sp>
    </p:spTree>
    <p:extLst>
      <p:ext uri="{BB962C8B-B14F-4D97-AF65-F5344CB8AC3E}">
        <p14:creationId xmlns:p14="http://schemas.microsoft.com/office/powerpoint/2010/main" val="3859152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14</a:t>
            </a:fld>
            <a:endParaRPr lang="en-US" dirty="0"/>
          </a:p>
        </p:txBody>
      </p:sp>
    </p:spTree>
    <p:extLst>
      <p:ext uri="{BB962C8B-B14F-4D97-AF65-F5344CB8AC3E}">
        <p14:creationId xmlns:p14="http://schemas.microsoft.com/office/powerpoint/2010/main" val="23488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15</a:t>
            </a:fld>
            <a:endParaRPr lang="en-US" dirty="0"/>
          </a:p>
        </p:txBody>
      </p:sp>
    </p:spTree>
    <p:extLst>
      <p:ext uri="{BB962C8B-B14F-4D97-AF65-F5344CB8AC3E}">
        <p14:creationId xmlns:p14="http://schemas.microsoft.com/office/powerpoint/2010/main" val="80667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16</a:t>
            </a:fld>
            <a:endParaRPr lang="en-US" dirty="0"/>
          </a:p>
        </p:txBody>
      </p:sp>
    </p:spTree>
    <p:extLst>
      <p:ext uri="{BB962C8B-B14F-4D97-AF65-F5344CB8AC3E}">
        <p14:creationId xmlns:p14="http://schemas.microsoft.com/office/powerpoint/2010/main" val="378488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17</a:t>
            </a:fld>
            <a:endParaRPr lang="en-US" dirty="0"/>
          </a:p>
        </p:txBody>
      </p:sp>
    </p:spTree>
    <p:extLst>
      <p:ext uri="{BB962C8B-B14F-4D97-AF65-F5344CB8AC3E}">
        <p14:creationId xmlns:p14="http://schemas.microsoft.com/office/powerpoint/2010/main" val="2499975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sz="2400" dirty="0"/>
          </a:p>
        </p:txBody>
      </p:sp>
      <p:sp>
        <p:nvSpPr>
          <p:cNvPr id="4" name="Header Placeholder 3"/>
          <p:cNvSpPr>
            <a:spLocks noGrp="1"/>
          </p:cNvSpPr>
          <p:nvPr>
            <p:ph type="hdr" sz="quarter" idx="10"/>
          </p:nvPr>
        </p:nvSpPr>
        <p:spPr/>
        <p:txBody>
          <a:bodyPr/>
          <a:lstStyle/>
          <a:p>
            <a:r>
              <a:rPr lang="en-US"/>
              <a:t>Water Resources Data Management with HEC-DSSVue</a:t>
            </a:r>
          </a:p>
        </p:txBody>
      </p:sp>
      <p:sp>
        <p:nvSpPr>
          <p:cNvPr id="5" name="Date Placeholder 4"/>
          <p:cNvSpPr>
            <a:spLocks noGrp="1"/>
          </p:cNvSpPr>
          <p:nvPr>
            <p:ph type="dt" idx="11"/>
          </p:nvPr>
        </p:nvSpPr>
        <p:spPr/>
        <p:txBody>
          <a:bodyPr/>
          <a:lstStyle/>
          <a:p>
            <a:r>
              <a:rPr lang="en-US"/>
              <a:t>L-3.4</a:t>
            </a:r>
          </a:p>
        </p:txBody>
      </p:sp>
      <p:sp>
        <p:nvSpPr>
          <p:cNvPr id="6" name="Footer Placeholder 5"/>
          <p:cNvSpPr>
            <a:spLocks noGrp="1"/>
          </p:cNvSpPr>
          <p:nvPr>
            <p:ph type="ftr" sz="quarter" idx="12"/>
          </p:nvPr>
        </p:nvSpPr>
        <p:spPr/>
        <p:txBody>
          <a:bodyPr/>
          <a:lstStyle/>
          <a:p>
            <a:r>
              <a:rPr lang="en-US"/>
              <a:t>L-09/152-13/Steissberg</a:t>
            </a:r>
          </a:p>
        </p:txBody>
      </p:sp>
      <p:sp>
        <p:nvSpPr>
          <p:cNvPr id="7" name="Slide Number Placeholder 6"/>
          <p:cNvSpPr>
            <a:spLocks noGrp="1"/>
          </p:cNvSpPr>
          <p:nvPr>
            <p:ph type="sldNum" sz="quarter" idx="13"/>
          </p:nvPr>
        </p:nvSpPr>
        <p:spPr/>
        <p:txBody>
          <a:bodyPr/>
          <a:lstStyle/>
          <a:p>
            <a:fld id="{2F921D7A-E6AE-4FD2-93E8-7F155EF4EDF0}" type="slidenum">
              <a:rPr lang="en-US" smtClean="0"/>
              <a:pPr/>
              <a:t>19</a:t>
            </a:fld>
            <a:endParaRPr lang="en-US"/>
          </a:p>
        </p:txBody>
      </p:sp>
    </p:spTree>
    <p:extLst>
      <p:ext uri="{BB962C8B-B14F-4D97-AF65-F5344CB8AC3E}">
        <p14:creationId xmlns:p14="http://schemas.microsoft.com/office/powerpoint/2010/main" val="155816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sz="2400" dirty="0"/>
          </a:p>
        </p:txBody>
      </p:sp>
      <p:sp>
        <p:nvSpPr>
          <p:cNvPr id="4" name="Header Placeholder 3"/>
          <p:cNvSpPr>
            <a:spLocks noGrp="1"/>
          </p:cNvSpPr>
          <p:nvPr>
            <p:ph type="hdr" sz="quarter" idx="10"/>
          </p:nvPr>
        </p:nvSpPr>
        <p:spPr/>
        <p:txBody>
          <a:bodyPr/>
          <a:lstStyle/>
          <a:p>
            <a:r>
              <a:rPr lang="en-US"/>
              <a:t>Water Resources Data Management with HEC-DSSVue</a:t>
            </a:r>
          </a:p>
        </p:txBody>
      </p:sp>
      <p:sp>
        <p:nvSpPr>
          <p:cNvPr id="5" name="Date Placeholder 4"/>
          <p:cNvSpPr>
            <a:spLocks noGrp="1"/>
          </p:cNvSpPr>
          <p:nvPr>
            <p:ph type="dt" idx="11"/>
          </p:nvPr>
        </p:nvSpPr>
        <p:spPr/>
        <p:txBody>
          <a:bodyPr/>
          <a:lstStyle/>
          <a:p>
            <a:r>
              <a:rPr lang="en-US"/>
              <a:t>L-3.4</a:t>
            </a:r>
          </a:p>
        </p:txBody>
      </p:sp>
      <p:sp>
        <p:nvSpPr>
          <p:cNvPr id="6" name="Footer Placeholder 5"/>
          <p:cNvSpPr>
            <a:spLocks noGrp="1"/>
          </p:cNvSpPr>
          <p:nvPr>
            <p:ph type="ftr" sz="quarter" idx="12"/>
          </p:nvPr>
        </p:nvSpPr>
        <p:spPr/>
        <p:txBody>
          <a:bodyPr/>
          <a:lstStyle/>
          <a:p>
            <a:r>
              <a:rPr lang="en-US"/>
              <a:t>L-09/152-13/Steissberg</a:t>
            </a:r>
          </a:p>
        </p:txBody>
      </p:sp>
      <p:sp>
        <p:nvSpPr>
          <p:cNvPr id="7" name="Slide Number Placeholder 6"/>
          <p:cNvSpPr>
            <a:spLocks noGrp="1"/>
          </p:cNvSpPr>
          <p:nvPr>
            <p:ph type="sldNum" sz="quarter" idx="13"/>
          </p:nvPr>
        </p:nvSpPr>
        <p:spPr/>
        <p:txBody>
          <a:bodyPr/>
          <a:lstStyle/>
          <a:p>
            <a:fld id="{2F921D7A-E6AE-4FD2-93E8-7F155EF4EDF0}" type="slidenum">
              <a:rPr lang="en-US" smtClean="0"/>
              <a:pPr/>
              <a:t>20</a:t>
            </a:fld>
            <a:endParaRPr lang="en-US"/>
          </a:p>
        </p:txBody>
      </p:sp>
    </p:spTree>
    <p:extLst>
      <p:ext uri="{BB962C8B-B14F-4D97-AF65-F5344CB8AC3E}">
        <p14:creationId xmlns:p14="http://schemas.microsoft.com/office/powerpoint/2010/main" val="83392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spect="1" noChangeArrowheads="1" noTextEdit="1"/>
          </p:cNvSpPr>
          <p:nvPr>
            <p:ph type="sldImg"/>
          </p:nvPr>
        </p:nvSpPr>
        <p:spPr>
          <a:xfrm>
            <a:off x="474663" y="728663"/>
            <a:ext cx="6370637" cy="3584575"/>
          </a:xfrm>
          <a:ln/>
        </p:spPr>
      </p:sp>
      <p:sp>
        <p:nvSpPr>
          <p:cNvPr id="30724" name="Rectangle 3"/>
          <p:cNvSpPr>
            <a:spLocks noGrp="1" noChangeArrowheads="1"/>
          </p:cNvSpPr>
          <p:nvPr>
            <p:ph type="body" idx="1"/>
          </p:nvPr>
        </p:nvSpPr>
        <p:spPr>
          <a:xfrm>
            <a:off x="974582" y="4560571"/>
            <a:ext cx="5366040" cy="4318896"/>
          </a:xfrm>
          <a:noFill/>
          <a:ln/>
        </p:spPr>
        <p:txBody>
          <a:bodyPr/>
          <a:lstStyle/>
          <a:p>
            <a:pPr eaLnBrk="1" hangingPunct="1">
              <a:buFont typeface="Wingdings" pitchFamily="2" charset="2"/>
              <a:buNone/>
            </a:pPr>
            <a:endParaRPr lang="en-US" dirty="0"/>
          </a:p>
        </p:txBody>
      </p:sp>
    </p:spTree>
    <p:extLst>
      <p:ext uri="{BB962C8B-B14F-4D97-AF65-F5344CB8AC3E}">
        <p14:creationId xmlns:p14="http://schemas.microsoft.com/office/powerpoint/2010/main" val="2657724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82E5B95-9285-4AF1-B7F6-E0973F5ADA8A}" type="slidenum">
              <a:rPr lang="en-US" smtClean="0"/>
              <a:pPr>
                <a:defRPr/>
              </a:pPr>
              <a:t>22</a:t>
            </a:fld>
            <a:endParaRPr lang="en-US" dirty="0"/>
          </a:p>
        </p:txBody>
      </p:sp>
    </p:spTree>
    <p:extLst>
      <p:ext uri="{BB962C8B-B14F-4D97-AF65-F5344CB8AC3E}">
        <p14:creationId xmlns:p14="http://schemas.microsoft.com/office/powerpoint/2010/main" val="267451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2</a:t>
            </a:fld>
            <a:endParaRPr lang="en-US" dirty="0"/>
          </a:p>
        </p:txBody>
      </p:sp>
    </p:spTree>
    <p:extLst>
      <p:ext uri="{BB962C8B-B14F-4D97-AF65-F5344CB8AC3E}">
        <p14:creationId xmlns:p14="http://schemas.microsoft.com/office/powerpoint/2010/main" val="136775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82E5B95-9285-4AF1-B7F6-E0973F5ADA8A}" type="slidenum">
              <a:rPr lang="en-US" smtClean="0"/>
              <a:pPr>
                <a:defRPr/>
              </a:pPr>
              <a:t>23</a:t>
            </a:fld>
            <a:endParaRPr lang="en-US" dirty="0"/>
          </a:p>
        </p:txBody>
      </p:sp>
    </p:spTree>
    <p:extLst>
      <p:ext uri="{BB962C8B-B14F-4D97-AF65-F5344CB8AC3E}">
        <p14:creationId xmlns:p14="http://schemas.microsoft.com/office/powerpoint/2010/main" val="423769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spect="1" noChangeArrowheads="1" noTextEdit="1"/>
          </p:cNvSpPr>
          <p:nvPr>
            <p:ph type="sldImg"/>
          </p:nvPr>
        </p:nvSpPr>
        <p:spPr>
          <a:xfrm>
            <a:off x="474663" y="728663"/>
            <a:ext cx="6370637" cy="3584575"/>
          </a:xfrm>
          <a:ln/>
        </p:spPr>
      </p:sp>
      <p:sp>
        <p:nvSpPr>
          <p:cNvPr id="30724" name="Rectangle 3"/>
          <p:cNvSpPr>
            <a:spLocks noGrp="1" noChangeArrowheads="1"/>
          </p:cNvSpPr>
          <p:nvPr>
            <p:ph type="body" idx="1"/>
          </p:nvPr>
        </p:nvSpPr>
        <p:spPr>
          <a:xfrm>
            <a:off x="974582" y="4560571"/>
            <a:ext cx="5366040" cy="4318896"/>
          </a:xfrm>
          <a:noFill/>
          <a:ln/>
        </p:spPr>
        <p:txBody>
          <a:bodyPr/>
          <a:lstStyle/>
          <a:p>
            <a:pPr eaLnBrk="1" hangingPunct="1">
              <a:buFont typeface="Wingdings" pitchFamily="2" charset="2"/>
              <a:buNone/>
            </a:pPr>
            <a:endParaRPr lang="en-US" dirty="0"/>
          </a:p>
        </p:txBody>
      </p:sp>
    </p:spTree>
    <p:extLst>
      <p:ext uri="{BB962C8B-B14F-4D97-AF65-F5344CB8AC3E}">
        <p14:creationId xmlns:p14="http://schemas.microsoft.com/office/powerpoint/2010/main" val="356799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Water Resources Data Management with HEC-DSSVue</a:t>
            </a:r>
          </a:p>
        </p:txBody>
      </p:sp>
      <p:sp>
        <p:nvSpPr>
          <p:cNvPr id="5" name="Date Placeholder 4"/>
          <p:cNvSpPr>
            <a:spLocks noGrp="1"/>
          </p:cNvSpPr>
          <p:nvPr>
            <p:ph type="dt" idx="1"/>
          </p:nvPr>
        </p:nvSpPr>
        <p:spPr/>
        <p:txBody>
          <a:bodyPr/>
          <a:lstStyle/>
          <a:p>
            <a:r>
              <a:rPr lang="en-US"/>
              <a:t>L-3.4</a:t>
            </a:r>
          </a:p>
        </p:txBody>
      </p:sp>
      <p:sp>
        <p:nvSpPr>
          <p:cNvPr id="6" name="Footer Placeholder 5"/>
          <p:cNvSpPr>
            <a:spLocks noGrp="1"/>
          </p:cNvSpPr>
          <p:nvPr>
            <p:ph type="ftr" sz="quarter" idx="4"/>
          </p:nvPr>
        </p:nvSpPr>
        <p:spPr/>
        <p:txBody>
          <a:bodyPr/>
          <a:lstStyle/>
          <a:p>
            <a:r>
              <a:rPr lang="en-US"/>
              <a:t>L-09/152-13/Steissberg</a:t>
            </a:r>
          </a:p>
        </p:txBody>
      </p:sp>
      <p:sp>
        <p:nvSpPr>
          <p:cNvPr id="7" name="Slide Number Placeholder 6"/>
          <p:cNvSpPr>
            <a:spLocks noGrp="1"/>
          </p:cNvSpPr>
          <p:nvPr>
            <p:ph type="sldNum" sz="quarter" idx="5"/>
          </p:nvPr>
        </p:nvSpPr>
        <p:spPr/>
        <p:txBody>
          <a:bodyPr/>
          <a:lstStyle/>
          <a:p>
            <a:fld id="{2F921D7A-E6AE-4FD2-93E8-7F155EF4EDF0}" type="slidenum">
              <a:rPr lang="en-US" smtClean="0"/>
              <a:pPr/>
              <a:t>26</a:t>
            </a:fld>
            <a:endParaRPr lang="en-US"/>
          </a:p>
        </p:txBody>
      </p:sp>
    </p:spTree>
    <p:extLst>
      <p:ext uri="{BB962C8B-B14F-4D97-AF65-F5344CB8AC3E}">
        <p14:creationId xmlns:p14="http://schemas.microsoft.com/office/powerpoint/2010/main" val="184222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4</a:t>
            </a:fld>
            <a:endParaRPr lang="en-US" dirty="0"/>
          </a:p>
        </p:txBody>
      </p:sp>
    </p:spTree>
    <p:extLst>
      <p:ext uri="{BB962C8B-B14F-4D97-AF65-F5344CB8AC3E}">
        <p14:creationId xmlns:p14="http://schemas.microsoft.com/office/powerpoint/2010/main" val="357683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5</a:t>
            </a:fld>
            <a:endParaRPr lang="en-US" dirty="0"/>
          </a:p>
        </p:txBody>
      </p:sp>
    </p:spTree>
    <p:extLst>
      <p:ext uri="{BB962C8B-B14F-4D97-AF65-F5344CB8AC3E}">
        <p14:creationId xmlns:p14="http://schemas.microsoft.com/office/powerpoint/2010/main" val="266197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D90BD62-EB20-4A76-BEAC-DE4C51D0CD54}" type="slidenum">
              <a:rPr lang="en-US" smtClean="0"/>
              <a:pPr/>
              <a:t>6</a:t>
            </a:fld>
            <a:endParaRPr lang="en-US"/>
          </a:p>
        </p:txBody>
      </p:sp>
      <p:sp>
        <p:nvSpPr>
          <p:cNvPr id="19459" name="Rectangle 2"/>
          <p:cNvSpPr>
            <a:spLocks noGrp="1" noRot="1" noChangeAspect="1" noChangeArrowheads="1" noTextEdit="1"/>
          </p:cNvSpPr>
          <p:nvPr>
            <p:ph type="sldImg"/>
          </p:nvPr>
        </p:nvSpPr>
        <p:spPr>
          <a:xfrm>
            <a:off x="327025" y="719138"/>
            <a:ext cx="6637338" cy="3733800"/>
          </a:xfrm>
          <a:ln/>
        </p:spPr>
      </p:sp>
      <p:sp>
        <p:nvSpPr>
          <p:cNvPr id="19460" name="Rectangle 3"/>
          <p:cNvSpPr>
            <a:spLocks noGrp="1" noChangeArrowheads="1"/>
          </p:cNvSpPr>
          <p:nvPr>
            <p:ph type="body" idx="1"/>
          </p:nvPr>
        </p:nvSpPr>
        <p:spPr>
          <a:xfrm>
            <a:off x="976314" y="4560889"/>
            <a:ext cx="5362575" cy="4321175"/>
          </a:xfrm>
          <a:noFill/>
          <a:ln/>
        </p:spPr>
        <p:txBody>
          <a:bodyPr/>
          <a:lstStyle/>
          <a:p>
            <a:pPr eaLnBrk="1" hangingPunct="1"/>
            <a:endParaRPr lang="en-US" dirty="0"/>
          </a:p>
        </p:txBody>
      </p:sp>
    </p:spTree>
    <p:extLst>
      <p:ext uri="{BB962C8B-B14F-4D97-AF65-F5344CB8AC3E}">
        <p14:creationId xmlns:p14="http://schemas.microsoft.com/office/powerpoint/2010/main" val="3425234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7</a:t>
            </a:fld>
            <a:endParaRPr lang="en-US" dirty="0"/>
          </a:p>
        </p:txBody>
      </p:sp>
    </p:spTree>
    <p:extLst>
      <p:ext uri="{BB962C8B-B14F-4D97-AF65-F5344CB8AC3E}">
        <p14:creationId xmlns:p14="http://schemas.microsoft.com/office/powerpoint/2010/main" val="202883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8</a:t>
            </a:fld>
            <a:endParaRPr lang="en-US" dirty="0"/>
          </a:p>
        </p:txBody>
      </p:sp>
    </p:spTree>
    <p:extLst>
      <p:ext uri="{BB962C8B-B14F-4D97-AF65-F5344CB8AC3E}">
        <p14:creationId xmlns:p14="http://schemas.microsoft.com/office/powerpoint/2010/main" val="3473672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146204F0-6891-43ED-B78D-50F4FC9D77C1}" type="slidenum">
              <a:rPr lang="en-US" smtClean="0"/>
              <a:pPr>
                <a:defRPr/>
              </a:pPr>
              <a:t>9</a:t>
            </a:fld>
            <a:endParaRPr lang="en-US" dirty="0"/>
          </a:p>
        </p:txBody>
      </p:sp>
    </p:spTree>
    <p:extLst>
      <p:ext uri="{BB962C8B-B14F-4D97-AF65-F5344CB8AC3E}">
        <p14:creationId xmlns:p14="http://schemas.microsoft.com/office/powerpoint/2010/main" val="348727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D90BD62-EB20-4A76-BEAC-DE4C51D0CD54}" type="slidenum">
              <a:rPr lang="en-US" smtClean="0"/>
              <a:pPr/>
              <a:t>10</a:t>
            </a:fld>
            <a:endParaRPr lang="en-US"/>
          </a:p>
        </p:txBody>
      </p:sp>
      <p:sp>
        <p:nvSpPr>
          <p:cNvPr id="19459" name="Rectangle 2"/>
          <p:cNvSpPr>
            <a:spLocks noGrp="1" noRot="1" noChangeAspect="1" noChangeArrowheads="1" noTextEdit="1"/>
          </p:cNvSpPr>
          <p:nvPr>
            <p:ph type="sldImg"/>
          </p:nvPr>
        </p:nvSpPr>
        <p:spPr>
          <a:xfrm>
            <a:off x="327025" y="719138"/>
            <a:ext cx="6637338" cy="3733800"/>
          </a:xfrm>
          <a:ln/>
        </p:spPr>
      </p:sp>
      <p:sp>
        <p:nvSpPr>
          <p:cNvPr id="19460" name="Rectangle 3"/>
          <p:cNvSpPr>
            <a:spLocks noGrp="1" noChangeArrowheads="1"/>
          </p:cNvSpPr>
          <p:nvPr>
            <p:ph type="body" idx="1"/>
          </p:nvPr>
        </p:nvSpPr>
        <p:spPr>
          <a:xfrm>
            <a:off x="976314" y="4560889"/>
            <a:ext cx="5362575" cy="4321175"/>
          </a:xfrm>
          <a:noFill/>
          <a:ln/>
        </p:spPr>
        <p:txBody>
          <a:bodyPr/>
          <a:lstStyle/>
          <a:p>
            <a:pPr eaLnBrk="1" hangingPunct="1"/>
            <a:endParaRPr lang="en-US" dirty="0"/>
          </a:p>
        </p:txBody>
      </p:sp>
    </p:spTree>
    <p:extLst>
      <p:ext uri="{BB962C8B-B14F-4D97-AF65-F5344CB8AC3E}">
        <p14:creationId xmlns:p14="http://schemas.microsoft.com/office/powerpoint/2010/main" val="3900168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8.jpeg"/><Relationship Id="rId11" Type="http://schemas.openxmlformats.org/officeDocument/2006/relationships/image" Target="../media/image13.jpg"/><Relationship Id="rId5" Type="http://schemas.openxmlformats.org/officeDocument/2006/relationships/image" Target="../media/image7.jpe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8882" name="Rectangle 2"/>
          <p:cNvSpPr>
            <a:spLocks noGrp="1" noChangeArrowheads="1"/>
          </p:cNvSpPr>
          <p:nvPr>
            <p:ph type="ctrTitle" sz="quarter"/>
          </p:nvPr>
        </p:nvSpPr>
        <p:spPr>
          <a:xfrm>
            <a:off x="914400" y="1676400"/>
            <a:ext cx="10363200" cy="1828800"/>
          </a:xfrm>
        </p:spPr>
        <p:txBody>
          <a:bodyPr/>
          <a:lstStyle>
            <a:lvl1pPr>
              <a:defRPr/>
            </a:lvl1pPr>
          </a:lstStyle>
          <a:p>
            <a:r>
              <a:rPr lang="en-US"/>
              <a:t>Click to edit Master title style</a:t>
            </a:r>
          </a:p>
        </p:txBody>
      </p:sp>
      <p:sp>
        <p:nvSpPr>
          <p:cNvPr id="378883" name="Rectangle 3"/>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378884" name="Rectangle 4"/>
          <p:cNvSpPr>
            <a:spLocks noGrp="1" noChangeArrowheads="1"/>
          </p:cNvSpPr>
          <p:nvPr>
            <p:ph type="dt" sz="quarter" idx="2"/>
          </p:nvPr>
        </p:nvSpPr>
        <p:spPr>
          <a:xfrm>
            <a:off x="711200" y="6245225"/>
            <a:ext cx="2844800" cy="476250"/>
          </a:xfrm>
        </p:spPr>
        <p:txBody>
          <a:bodyPr/>
          <a:lstStyle>
            <a:lvl1pPr>
              <a:defRPr/>
            </a:lvl1pPr>
          </a:lstStyle>
          <a:p>
            <a:fld id="{539FA89F-703E-4FBC-960D-6F4712E62228}" type="datetime1">
              <a:rPr lang="en-US" smtClean="0"/>
              <a:pPr/>
              <a:t>5/31/20</a:t>
            </a:fld>
            <a:endParaRPr lang="en-US" dirty="0"/>
          </a:p>
        </p:txBody>
      </p:sp>
      <p:sp>
        <p:nvSpPr>
          <p:cNvPr id="378885" name="Rectangle 5"/>
          <p:cNvSpPr>
            <a:spLocks noGrp="1" noChangeArrowheads="1"/>
          </p:cNvSpPr>
          <p:nvPr>
            <p:ph type="ftr" sz="quarter" idx="3"/>
          </p:nvPr>
        </p:nvSpPr>
        <p:spPr/>
        <p:txBody>
          <a:bodyPr/>
          <a:lstStyle>
            <a:lvl1pPr>
              <a:defRPr/>
            </a:lvl1pPr>
          </a:lstStyle>
          <a:p>
            <a:endParaRPr lang="en-US" dirty="0"/>
          </a:p>
        </p:txBody>
      </p:sp>
      <p:sp>
        <p:nvSpPr>
          <p:cNvPr id="378886" name="Rectangle 6"/>
          <p:cNvSpPr>
            <a:spLocks noGrp="1" noChangeArrowheads="1"/>
          </p:cNvSpPr>
          <p:nvPr>
            <p:ph type="sldNum" sz="quarter" idx="4"/>
          </p:nvPr>
        </p:nvSpPr>
        <p:spPr>
          <a:xfrm>
            <a:off x="8636000" y="6245225"/>
            <a:ext cx="2844800" cy="476250"/>
          </a:xfrm>
        </p:spPr>
        <p:txBody>
          <a:bodyPr/>
          <a:lstStyle>
            <a:lvl1pPr>
              <a:defRPr/>
            </a:lvl1pPr>
          </a:lstStyle>
          <a:p>
            <a:fld id="{1EED91ED-7936-4407-8E58-392F8A8FA1F5}" type="slidenum">
              <a:rPr lang="en-US"/>
              <a:pPr/>
              <a:t>‹#›</a:t>
            </a:fld>
            <a:endParaRPr lang="en-US"/>
          </a:p>
        </p:txBody>
      </p:sp>
      <p:pic>
        <p:nvPicPr>
          <p:cNvPr id="1027" name="Picture 3" descr="C:\Users\q0hectes\Desktop\Picture5.png"/>
          <p:cNvPicPr>
            <a:picLocks noChangeAspect="1" noChangeArrowheads="1"/>
          </p:cNvPicPr>
          <p:nvPr userDrawn="1"/>
        </p:nvPicPr>
        <p:blipFill>
          <a:blip r:embed="rId2" cstate="print"/>
          <a:srcRect/>
          <a:stretch>
            <a:fillRect/>
          </a:stretch>
        </p:blipFill>
        <p:spPr bwMode="auto">
          <a:xfrm>
            <a:off x="11660011" y="6572780"/>
            <a:ext cx="520700" cy="268287"/>
          </a:xfrm>
          <a:prstGeom prst="rect">
            <a:avLst/>
          </a:prstGeom>
          <a:noFill/>
          <a:effectLst>
            <a:innerShdw blurRad="63500" dist="50800" dir="10800000">
              <a:prstClr val="black">
                <a:alpha val="50000"/>
              </a:prstClr>
            </a:innerShdw>
            <a:softEdge rad="1270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3A4694-B4F8-4B3C-9536-B795894B135B}" type="datetime1">
              <a:rPr lang="en-US" smtClean="0"/>
              <a:pPr/>
              <a:t>5/31/20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6A1F3CC-AE08-48C7-935C-83409D90F4C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81000"/>
            <a:ext cx="27432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80264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681B9BC-7D97-4651-9F18-115957768DA0}" type="datetime1">
              <a:rPr lang="en-US" smtClean="0"/>
              <a:pPr/>
              <a:t>5/31/20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BA642A-DE25-4075-8AE3-ADF52CA37D38}"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662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94275" y="4028716"/>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763512" y="4159239"/>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02699"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3416"/>
          <a:stretch/>
        </p:blipFill>
        <p:spPr>
          <a:xfrm>
            <a:off x="8329975" y="2184878"/>
            <a:ext cx="3547367" cy="2175342"/>
          </a:xfrm>
          <a:prstGeom prst="rect">
            <a:avLst/>
          </a:prstGeom>
          <a:ln w="57150">
            <a:solidFill>
              <a:srgbClr val="CBCBCB"/>
            </a:solidFill>
          </a:ln>
        </p:spPr>
      </p:pic>
      <p:pic>
        <p:nvPicPr>
          <p:cNvPr id="15" name="Picture 14">
            <a:extLst>
              <a:ext uri="{FF2B5EF4-FFF2-40B4-BE49-F238E27FC236}">
                <a16:creationId xmlns:a16="http://schemas.microsoft.com/office/drawing/2014/main" id="{9988D2DA-28E1-BB44-AEF4-5516001BFEE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t="-19677"/>
          <a:stretch/>
        </p:blipFill>
        <p:spPr>
          <a:xfrm>
            <a:off x="6878918" y="85157"/>
            <a:ext cx="3016086" cy="2036525"/>
          </a:xfrm>
          <a:prstGeom prst="rect">
            <a:avLst/>
          </a:prstGeom>
          <a:ln w="57150">
            <a:solidFill>
              <a:srgbClr val="CBCBCB"/>
            </a:solidFill>
          </a:ln>
        </p:spPr>
      </p:pic>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dirty="0"/>
              <a:t>  </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t>DISCOVER  |  DEVELOP  |  DELIVER</a:t>
            </a:r>
          </a:p>
        </p:txBody>
      </p:sp>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78918" y="99871"/>
            <a:ext cx="3012525" cy="2007095"/>
          </a:xfrm>
          <a:prstGeom prst="rect">
            <a:avLst/>
          </a:prstGeom>
          <a:ln w="57150">
            <a:solidFill>
              <a:srgbClr val="CBCBCB"/>
            </a:solidFill>
          </a:ln>
        </p:spPr>
      </p:pic>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4410"/>
          <a:stretch/>
        </p:blipFill>
        <p:spPr>
          <a:xfrm>
            <a:off x="7200899" y="4015593"/>
            <a:ext cx="2501799" cy="1811320"/>
          </a:xfrm>
          <a:prstGeom prst="rect">
            <a:avLst/>
          </a:prstGeom>
          <a:ln w="57150">
            <a:solidFill>
              <a:srgbClr val="CBCBCB"/>
            </a:solidFill>
          </a:ln>
        </p:spPr>
      </p:pic>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43823" y="4419463"/>
            <a:ext cx="1979793" cy="1484845"/>
          </a:xfrm>
          <a:prstGeom prst="rect">
            <a:avLst/>
          </a:prstGeom>
          <a:ln w="57150">
            <a:solidFill>
              <a:srgbClr val="CBCBCB"/>
            </a:solidFill>
          </a:ln>
        </p:spPr>
      </p:pic>
      <p:pic>
        <p:nvPicPr>
          <p:cNvPr id="20" name="Picture 19"/>
          <p:cNvPicPr>
            <a:picLocks noChangeAspect="1"/>
          </p:cNvPicPr>
          <p:nvPr userDrawn="1"/>
        </p:nvPicPr>
        <p:blipFill rotWithShape="1">
          <a:blip r:embed="rId10">
            <a:extLst>
              <a:ext uri="{28A0092B-C50C-407E-A947-70E740481C1C}">
                <a14:useLocalDpi xmlns:a14="http://schemas.microsoft.com/office/drawing/2010/main" val="0"/>
              </a:ext>
            </a:extLst>
          </a:blip>
          <a:srcRect b="9879"/>
          <a:stretch/>
        </p:blipFill>
        <p:spPr>
          <a:xfrm>
            <a:off x="8001001" y="2182601"/>
            <a:ext cx="3907332" cy="2154114"/>
          </a:xfrm>
          <a:prstGeom prst="rect">
            <a:avLst/>
          </a:prstGeom>
          <a:ln w="57150">
            <a:solidFill>
              <a:srgbClr val="CBCBCB"/>
            </a:solidFill>
          </a:ln>
        </p:spPr>
      </p:pic>
      <p:pic>
        <p:nvPicPr>
          <p:cNvPr id="21" name="Picture 20"/>
          <p:cNvPicPr>
            <a:picLocks noChangeAspect="1"/>
          </p:cNvPicPr>
          <p:nvPr userDrawn="1"/>
        </p:nvPicPr>
        <p:blipFill rotWithShape="1">
          <a:blip r:embed="rId11">
            <a:extLst>
              <a:ext uri="{28A0092B-C50C-407E-A947-70E740481C1C}">
                <a14:useLocalDpi xmlns:a14="http://schemas.microsoft.com/office/drawing/2010/main" val="0"/>
              </a:ext>
            </a:extLst>
          </a:blip>
          <a:srcRect t="13360"/>
          <a:stretch/>
        </p:blipFill>
        <p:spPr>
          <a:xfrm>
            <a:off x="9954428" y="505325"/>
            <a:ext cx="1846864" cy="1615279"/>
          </a:xfrm>
          <a:prstGeom prst="rect">
            <a:avLst/>
          </a:prstGeom>
          <a:ln w="57150">
            <a:solidFill>
              <a:srgbClr val="CBCBCB"/>
            </a:solidFill>
          </a:ln>
        </p:spPr>
      </p:pic>
      <p:sp>
        <p:nvSpPr>
          <p:cNvPr id="7" name="Text Placeholder 6"/>
          <p:cNvSpPr>
            <a:spLocks noGrp="1"/>
          </p:cNvSpPr>
          <p:nvPr>
            <p:ph type="body" sz="quarter" idx="13" hasCustomPrompt="1"/>
          </p:nvPr>
        </p:nvSpPr>
        <p:spPr>
          <a:xfrm>
            <a:off x="550260" y="-2704"/>
            <a:ext cx="11242114"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UNCLASSIFIED</a:t>
            </a:r>
          </a:p>
        </p:txBody>
      </p:sp>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12"/>
          <a:stretch>
            <a:fillRect/>
          </a:stretch>
        </p:blipFill>
        <p:spPr>
          <a:xfrm>
            <a:off x="0" y="-2704"/>
            <a:ext cx="12166599" cy="6850848"/>
          </a:xfrm>
          <a:prstGeom prst="rect">
            <a:avLst/>
          </a:prstGeom>
        </p:spPr>
      </p:pic>
    </p:spTree>
    <p:extLst>
      <p:ext uri="{BB962C8B-B14F-4D97-AF65-F5344CB8AC3E}">
        <p14:creationId xmlns:p14="http://schemas.microsoft.com/office/powerpoint/2010/main" val="22053309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120314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703483200"/>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3239431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2080181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741850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43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7620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1828800" y="1524000"/>
            <a:ext cx="8534400" cy="4724400"/>
          </a:xfrm>
          <a:solidFill>
            <a:schemeClr val="accent6">
              <a:lumMod val="50000"/>
              <a:alpha val="45000"/>
            </a:schemeClr>
          </a:solidFill>
        </p:spPr>
        <p:txBody>
          <a:bodyPr/>
          <a:lstStyle>
            <a:lvl1pPr>
              <a:buClr>
                <a:srgbClr val="00B0F0"/>
              </a:buClr>
              <a:buSzPct val="120000"/>
              <a:buFont typeface="Arial" pitchFamily="34" charset="0"/>
              <a:buChar char="•"/>
              <a:defRPr sz="2000"/>
            </a:lvl1pPr>
            <a:lvl2pPr>
              <a:buSzPct val="120000"/>
              <a:buFont typeface="Arial" pitchFamily="34" charset="0"/>
              <a:buChar char="•"/>
              <a:defRPr sz="1800"/>
            </a:lvl2pPr>
            <a:lvl3pPr>
              <a:buClr>
                <a:srgbClr val="00B0F0"/>
              </a:buClr>
              <a:buSzPct val="120000"/>
              <a:buFont typeface="Arial" pitchFamily="34" charset="0"/>
              <a:buChar char="•"/>
              <a:defRPr sz="1600"/>
            </a:lvl3pPr>
            <a:lvl4pPr>
              <a:buFont typeface="Courier New" pitchFamily="49" charset="0"/>
              <a:buChar char="o"/>
              <a:defRPr sz="1400"/>
            </a:lvl4pPr>
            <a:lvl5pPr>
              <a:buClr>
                <a:srgbClr val="00B0F0"/>
              </a:buClr>
              <a:buFont typeface="Courier New" pitchFamily="49" charset="0"/>
              <a:buChar char="o"/>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400800"/>
            <a:ext cx="2844800" cy="320675"/>
          </a:xfrm>
        </p:spPr>
        <p:txBody>
          <a:bodyPr/>
          <a:lstStyle>
            <a:lvl1pPr>
              <a:defRPr/>
            </a:lvl1pPr>
          </a:lstStyle>
          <a:p>
            <a:fld id="{3C593294-CFC3-4F9B-9837-8137DD11B3FE}" type="datetime1">
              <a:rPr lang="en-US" smtClean="0"/>
              <a:pPr/>
              <a:t>5/31/20</a:t>
            </a:fld>
            <a:endParaRPr lang="en-US"/>
          </a:p>
        </p:txBody>
      </p:sp>
      <p:sp>
        <p:nvSpPr>
          <p:cNvPr id="5" name="Footer Placeholder 4"/>
          <p:cNvSpPr>
            <a:spLocks noGrp="1"/>
          </p:cNvSpPr>
          <p:nvPr>
            <p:ph type="ftr" sz="quarter" idx="11"/>
          </p:nvPr>
        </p:nvSpPr>
        <p:spPr>
          <a:xfrm>
            <a:off x="4165600" y="6400800"/>
            <a:ext cx="3860800" cy="320675"/>
          </a:xfr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400800"/>
            <a:ext cx="2844800" cy="320675"/>
          </a:xfrm>
        </p:spPr>
        <p:txBody>
          <a:bodyPr/>
          <a:lstStyle>
            <a:lvl1pPr>
              <a:defRPr/>
            </a:lvl1pPr>
          </a:lstStyle>
          <a:p>
            <a:fld id="{2D23EAB1-8EA4-4CE5-A8AE-9AB5B71DF111}"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258622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8D2DA-28E1-BB44-AEF4-5516001BFEE5}"/>
              </a:ext>
            </a:extLst>
          </p:cNvPr>
          <p:cNvPicPr>
            <a:picLocks noChangeAspect="1"/>
          </p:cNvPicPr>
          <p:nvPr userDrawn="1"/>
        </p:nvPicPr>
        <p:blipFill>
          <a:blip r:embed="rId2"/>
          <a:stretch>
            <a:fillRect/>
          </a:stretch>
        </p:blipFill>
        <p:spPr>
          <a:xfrm flipH="1">
            <a:off x="7223771" y="502616"/>
            <a:ext cx="2649606" cy="1766404"/>
          </a:xfrm>
          <a:prstGeom prst="rect">
            <a:avLst/>
          </a:prstGeom>
          <a:ln w="57150">
            <a:solidFill>
              <a:srgbClr val="CBCBCB"/>
            </a:solidFill>
          </a:ln>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6"/>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2" y="4159239"/>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699"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5"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25401" y="-23504"/>
            <a:ext cx="12166599" cy="6850848"/>
          </a:xfrm>
          <a:prstGeom prst="rect">
            <a:avLst/>
          </a:prstGeom>
        </p:spPr>
      </p:pic>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a:xfrm>
            <a:off x="4038600" y="6356350"/>
            <a:ext cx="4114800" cy="365125"/>
          </a:xfrm>
          <a:prstGeom prst="rect">
            <a:avLst/>
          </a:prstGeom>
        </p:spPr>
        <p:txBody>
          <a:bodyPr/>
          <a:lstStyle/>
          <a:p>
            <a:r>
              <a:rPr lang="en-US" dirty="0"/>
              <a:t>  </a:t>
            </a:r>
          </a:p>
        </p:txBody>
      </p:sp>
      <p:sp>
        <p:nvSpPr>
          <p:cNvPr id="7" name="Text Placeholder 6"/>
          <p:cNvSpPr>
            <a:spLocks noGrp="1"/>
          </p:cNvSpPr>
          <p:nvPr>
            <p:ph type="body" sz="quarter" idx="13" hasCustomPrompt="1"/>
          </p:nvPr>
        </p:nvSpPr>
        <p:spPr>
          <a:xfrm>
            <a:off x="550260" y="-23504"/>
            <a:ext cx="11242114"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t>DISCOVER  |  DEVELOP  |  DELIVER</a:t>
            </a:r>
          </a:p>
        </p:txBody>
      </p:sp>
      <p:sp>
        <p:nvSpPr>
          <p:cNvPr id="19" name="Text Placeholder 8">
            <a:extLst>
              <a:ext uri="{FF2B5EF4-FFF2-40B4-BE49-F238E27FC236}">
                <a16:creationId xmlns:a16="http://schemas.microsoft.com/office/drawing/2014/main" id="{B274C522-58C3-5E4C-8404-8188E3C9F86E}"/>
              </a:ext>
            </a:extLst>
          </p:cNvPr>
          <p:cNvSpPr>
            <a:spLocks noGrp="1"/>
          </p:cNvSpPr>
          <p:nvPr>
            <p:ph type="body" sz="quarter" idx="12"/>
          </p:nvPr>
        </p:nvSpPr>
        <p:spPr>
          <a:xfrm>
            <a:off x="615266" y="2748324"/>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20" name="Title 5">
            <a:extLst>
              <a:ext uri="{FF2B5EF4-FFF2-40B4-BE49-F238E27FC236}">
                <a16:creationId xmlns:a16="http://schemas.microsoft.com/office/drawing/2014/main" id="{10528094-E542-5F4D-84E7-0237D6655C04}"/>
              </a:ext>
            </a:extLst>
          </p:cNvPr>
          <p:cNvSpPr>
            <a:spLocks noGrp="1"/>
          </p:cNvSpPr>
          <p:nvPr>
            <p:ph type="title"/>
          </p:nvPr>
        </p:nvSpPr>
        <p:spPr>
          <a:xfrm>
            <a:off x="615266" y="1667435"/>
            <a:ext cx="7707674" cy="1067766"/>
          </a:xfrm>
        </p:spPr>
        <p:txBody>
          <a:bodyPr anchor="b"/>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4050165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bg1"/>
                </a:solidFill>
              </a:defRPr>
            </a:lvl1pPr>
            <a:lvl2pPr>
              <a:defRPr sz="18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323564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Edit Master text styles</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89541333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780967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bg1"/>
                </a:solidFill>
              </a:defRPr>
            </a:lvl1pPr>
          </a:lstStyle>
          <a:p>
            <a:pPr lvl="0"/>
            <a:r>
              <a:rPr lang="en-US"/>
              <a:t>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bg1"/>
                </a:solidFill>
              </a:defRPr>
            </a:lvl1pPr>
          </a:lstStyle>
          <a:p>
            <a:pPr lvl="0"/>
            <a:r>
              <a:rPr lang="en-US"/>
              <a:t>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2696466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127651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404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364975"/>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 On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41E7-5E53-9D45-B2EA-A9179BCBD337}"/>
              </a:ext>
            </a:extLst>
          </p:cNvPr>
          <p:cNvSpPr>
            <a:spLocks noGrp="1"/>
          </p:cNvSpPr>
          <p:nvPr>
            <p:ph type="ctrTitle" hasCustomPrompt="1"/>
          </p:nvPr>
        </p:nvSpPr>
        <p:spPr>
          <a:xfrm>
            <a:off x="777688" y="369328"/>
            <a:ext cx="10576112" cy="706437"/>
          </a:xfrm>
        </p:spPr>
        <p:txBody>
          <a:bodyPr anchor="t">
            <a:normAutofit/>
          </a:bodyPr>
          <a:lstStyle>
            <a:lvl1pPr algn="l">
              <a:defRPr sz="4400"/>
            </a:lvl1pPr>
          </a:lstStyle>
          <a:p>
            <a:r>
              <a:rPr lang="en-US" dirty="0"/>
              <a:t>(Place Title Here)</a:t>
            </a:r>
          </a:p>
        </p:txBody>
      </p:sp>
      <p:sp>
        <p:nvSpPr>
          <p:cNvPr id="8" name="Text Placeholder 7">
            <a:extLst>
              <a:ext uri="{FF2B5EF4-FFF2-40B4-BE49-F238E27FC236}">
                <a16:creationId xmlns:a16="http://schemas.microsoft.com/office/drawing/2014/main" id="{2161F3BB-1464-B84E-913B-1D7C77D3BCDF}"/>
              </a:ext>
            </a:extLst>
          </p:cNvPr>
          <p:cNvSpPr>
            <a:spLocks noGrp="1"/>
          </p:cNvSpPr>
          <p:nvPr>
            <p:ph type="body" sz="quarter" idx="13" hasCustomPrompt="1"/>
          </p:nvPr>
        </p:nvSpPr>
        <p:spPr>
          <a:xfrm>
            <a:off x="777689" y="2218765"/>
            <a:ext cx="4930588" cy="3617259"/>
          </a:xfrm>
        </p:spPr>
        <p:txBody>
          <a:bodyPr>
            <a:noAutofit/>
          </a:bodyPr>
          <a:lstStyle>
            <a:lvl1pPr>
              <a:defRPr sz="1800"/>
            </a:lvl1pPr>
            <a:lvl2pPr>
              <a:defRPr sz="1400"/>
            </a:lvl2pPr>
            <a:lvl3pPr>
              <a:defRPr sz="1400"/>
            </a:lvl3pPr>
            <a:lvl4pPr>
              <a:defRPr sz="1400"/>
            </a:lvl4pPr>
            <a:lvl5pPr>
              <a:defRPr sz="1400"/>
            </a:lvl5pPr>
          </a:lstStyle>
          <a:p>
            <a:pPr lvl="0"/>
            <a:r>
              <a:rPr lang="en-US" dirty="0"/>
              <a:t>(Place Supporting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a:extLst>
              <a:ext uri="{FF2B5EF4-FFF2-40B4-BE49-F238E27FC236}">
                <a16:creationId xmlns:a16="http://schemas.microsoft.com/office/drawing/2014/main" id="{AD432F81-7464-7745-90BF-A99513866F4A}"/>
              </a:ext>
            </a:extLst>
          </p:cNvPr>
          <p:cNvSpPr>
            <a:spLocks noGrp="1"/>
          </p:cNvSpPr>
          <p:nvPr>
            <p:ph type="body" sz="quarter" idx="15" hasCustomPrompt="1"/>
          </p:nvPr>
        </p:nvSpPr>
        <p:spPr>
          <a:xfrm>
            <a:off x="777875" y="1076325"/>
            <a:ext cx="10575925" cy="1143000"/>
          </a:xfrm>
        </p:spPr>
        <p:txBody>
          <a:bodyPr anchor="ctr"/>
          <a:lstStyle>
            <a:lvl1pPr marL="0" indent="0">
              <a:buNone/>
              <a:defRPr/>
            </a:lvl1pPr>
          </a:lstStyle>
          <a:p>
            <a:pPr lvl="0"/>
            <a:r>
              <a:rPr lang="en-US" dirty="0"/>
              <a:t>(Place Heading Statement Here)</a:t>
            </a:r>
          </a:p>
        </p:txBody>
      </p:sp>
      <p:sp>
        <p:nvSpPr>
          <p:cNvPr id="7" name="Picture Placeholder 6">
            <a:extLst>
              <a:ext uri="{FF2B5EF4-FFF2-40B4-BE49-F238E27FC236}">
                <a16:creationId xmlns:a16="http://schemas.microsoft.com/office/drawing/2014/main" id="{4F6B75C5-0303-8649-813F-0D7E1EAC5010}"/>
              </a:ext>
            </a:extLst>
          </p:cNvPr>
          <p:cNvSpPr>
            <a:spLocks noGrp="1"/>
          </p:cNvSpPr>
          <p:nvPr>
            <p:ph type="pic" sz="quarter" idx="16" hasCustomPrompt="1"/>
          </p:nvPr>
        </p:nvSpPr>
        <p:spPr>
          <a:xfrm>
            <a:off x="6421438" y="2219325"/>
            <a:ext cx="4932362" cy="3616325"/>
          </a:xfrm>
        </p:spPr>
        <p:txBody>
          <a:bodyPr/>
          <a:lstStyle>
            <a:lvl1pPr marL="0" indent="0">
              <a:buNone/>
              <a:defRPr/>
            </a:lvl1pPr>
          </a:lstStyle>
          <a:p>
            <a:r>
              <a:rPr lang="en-US" dirty="0"/>
              <a:t>(Place Photo Here)</a:t>
            </a:r>
          </a:p>
        </p:txBody>
      </p:sp>
      <p:sp>
        <p:nvSpPr>
          <p:cNvPr id="11" name="Text Placeholder 11">
            <a:extLst>
              <a:ext uri="{FF2B5EF4-FFF2-40B4-BE49-F238E27FC236}">
                <a16:creationId xmlns:a16="http://schemas.microsoft.com/office/drawing/2014/main" id="{20EE191C-AC53-4643-93B6-0D1D4FF685B5}"/>
              </a:ext>
            </a:extLst>
          </p:cNvPr>
          <p:cNvSpPr>
            <a:spLocks noGrp="1"/>
          </p:cNvSpPr>
          <p:nvPr>
            <p:ph type="body" sz="quarter" idx="14" hasCustomPrompt="1"/>
          </p:nvPr>
        </p:nvSpPr>
        <p:spPr>
          <a:xfrm>
            <a:off x="1550988" y="6356350"/>
            <a:ext cx="2487612" cy="354013"/>
          </a:xfrm>
        </p:spPr>
        <p:txBody>
          <a:bodyPr anchor="ctr">
            <a:normAutofit/>
          </a:bodyPr>
          <a:lstStyle>
            <a:lvl1pPr marL="0" indent="0" algn="l">
              <a:buNone/>
              <a:defRPr sz="1200"/>
            </a:lvl1pPr>
          </a:lstStyle>
          <a:p>
            <a:pPr lvl="0"/>
            <a:r>
              <a:rPr lang="en-US" sz="1200" dirty="0"/>
              <a:t>(Place Presenter Name Here)</a:t>
            </a:r>
            <a:endParaRPr lang="en-US" dirty="0"/>
          </a:p>
        </p:txBody>
      </p:sp>
      <p:sp>
        <p:nvSpPr>
          <p:cNvPr id="13" name="Text Placeholder 11">
            <a:extLst>
              <a:ext uri="{FF2B5EF4-FFF2-40B4-BE49-F238E27FC236}">
                <a16:creationId xmlns:a16="http://schemas.microsoft.com/office/drawing/2014/main" id="{9E4DBBF2-1496-0A47-8B9E-3DE2E3F88AE9}"/>
              </a:ext>
            </a:extLst>
          </p:cNvPr>
          <p:cNvSpPr>
            <a:spLocks noGrp="1"/>
          </p:cNvSpPr>
          <p:nvPr>
            <p:ph type="body" sz="quarter" idx="17" hasCustomPrompt="1"/>
          </p:nvPr>
        </p:nvSpPr>
        <p:spPr>
          <a:xfrm>
            <a:off x="4464423" y="6356350"/>
            <a:ext cx="3723341" cy="354013"/>
          </a:xfrm>
        </p:spPr>
        <p:txBody>
          <a:bodyPr anchor="ctr">
            <a:normAutofit/>
          </a:bodyPr>
          <a:lstStyle>
            <a:lvl1pPr marL="0" indent="0" algn="ctr">
              <a:buNone/>
              <a:defRPr sz="1200"/>
            </a:lvl1pPr>
          </a:lstStyle>
          <a:p>
            <a:pPr lvl="0"/>
            <a:r>
              <a:rPr lang="en-US" sz="1200" dirty="0"/>
              <a:t>(Place Presenter Lab Name Here)</a:t>
            </a:r>
            <a:endParaRPr lang="en-US" dirty="0"/>
          </a:p>
        </p:txBody>
      </p:sp>
      <p:sp>
        <p:nvSpPr>
          <p:cNvPr id="14" name="Text Placeholder 11">
            <a:extLst>
              <a:ext uri="{FF2B5EF4-FFF2-40B4-BE49-F238E27FC236}">
                <a16:creationId xmlns:a16="http://schemas.microsoft.com/office/drawing/2014/main" id="{2D1752D4-7184-BC40-88DC-DF3FAECB90BD}"/>
              </a:ext>
            </a:extLst>
          </p:cNvPr>
          <p:cNvSpPr>
            <a:spLocks noGrp="1"/>
          </p:cNvSpPr>
          <p:nvPr>
            <p:ph type="body" sz="quarter" idx="18" hasCustomPrompt="1"/>
          </p:nvPr>
        </p:nvSpPr>
        <p:spPr>
          <a:xfrm>
            <a:off x="8613588" y="6356350"/>
            <a:ext cx="2735730" cy="354013"/>
          </a:xfrm>
        </p:spPr>
        <p:txBody>
          <a:bodyPr anchor="ctr">
            <a:normAutofit/>
          </a:bodyPr>
          <a:lstStyle>
            <a:lvl1pPr marL="0" indent="0" algn="r">
              <a:buNone/>
              <a:defRPr sz="1200"/>
            </a:lvl1pPr>
          </a:lstStyle>
          <a:p>
            <a:pPr lvl="0"/>
            <a:r>
              <a:rPr lang="en-US" sz="1200" dirty="0"/>
              <a:t>(Do Not Use This Area)</a:t>
            </a:r>
            <a:endParaRPr lang="en-US" dirty="0"/>
          </a:p>
        </p:txBody>
      </p:sp>
    </p:spTree>
    <p:extLst>
      <p:ext uri="{BB962C8B-B14F-4D97-AF65-F5344CB8AC3E}">
        <p14:creationId xmlns:p14="http://schemas.microsoft.com/office/powerpoint/2010/main" val="243019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1E1CC4C-93AB-4D7D-A4F8-6DA0FEAFB4A7}" type="datetime1">
              <a:rPr lang="en-US" smtClean="0"/>
              <a:pPr/>
              <a:t>5/31/20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0304988-A352-4207-B576-25B1B63A26F0}"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E5AE7B57-1E5C-4AC8-A345-4C157AB3293B}" type="slidenum">
              <a:rPr lang="en-US" smtClean="0"/>
              <a:t>‹#›</a:t>
            </a:fld>
            <a:endParaRPr lang="en-US"/>
          </a:p>
        </p:txBody>
      </p:sp>
    </p:spTree>
    <p:extLst>
      <p:ext uri="{BB962C8B-B14F-4D97-AF65-F5344CB8AC3E}">
        <p14:creationId xmlns:p14="http://schemas.microsoft.com/office/powerpoint/2010/main" val="227359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812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2591A3-DE03-40AB-82B2-59A87CAABDCF}" type="datetime1">
              <a:rPr lang="en-US" smtClean="0"/>
              <a:pPr/>
              <a:t>5/31/20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27BFE26-80FD-4DE8-B4F0-E8DB73DC484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E2324634-4F7F-4D59-AF52-757921341EBA}" type="datetime1">
              <a:rPr lang="en-US" smtClean="0"/>
              <a:pPr/>
              <a:t>5/31/20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501733B-FF55-4998-B613-1D0ABD19662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7DBDE812-DC97-4111-BCD8-329664AB8251}" type="datetime1">
              <a:rPr lang="en-US" smtClean="0"/>
              <a:pPr/>
              <a:t>5/31/20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3F4BC03-38AD-4953-8380-3B5DC4EE5F5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E1B3789-DE1A-408D-B5CF-5523A7E0C5C8}" type="datetime1">
              <a:rPr lang="en-US" smtClean="0"/>
              <a:pPr/>
              <a:t>5/31/20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1480880D-3A28-4F85-B6F0-EB5C552EF8C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0010DA4-E661-424D-8A50-99E5D40FF60C}" type="datetime1">
              <a:rPr lang="en-US" smtClean="0"/>
              <a:pPr/>
              <a:t>5/31/20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651191C-DDA3-48AC-8FCC-CDF496FF754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A64D744-497F-4F4F-B853-A123D38300CA}" type="datetime1">
              <a:rPr lang="en-US" smtClean="0"/>
              <a:pPr/>
              <a:t>5/31/20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A3A7B70-4FE0-484D-BF13-D2BE72F4DA4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3.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bwMode="auto">
          <a:xfrm>
            <a:off x="609600" y="275735"/>
            <a:ext cx="10972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77859" name="Rectangle 3"/>
          <p:cNvSpPr>
            <a:spLocks noGrp="1" noChangeArrowheads="1"/>
          </p:cNvSpPr>
          <p:nvPr>
            <p:ph type="body" idx="1"/>
          </p:nvPr>
        </p:nvSpPr>
        <p:spPr bwMode="auto">
          <a:xfrm>
            <a:off x="1828800" y="1371600"/>
            <a:ext cx="8534400" cy="4724400"/>
          </a:xfrm>
          <a:prstGeom prst="rect">
            <a:avLst/>
          </a:prstGeom>
          <a:solidFill>
            <a:schemeClr val="accent6">
              <a:lumMod val="50000"/>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78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fld id="{5B4AF1C0-892F-4C1D-BCB7-11AD932CD62F}" type="datetime1">
              <a:rPr lang="en-US" smtClean="0"/>
              <a:pPr/>
              <a:t>5/31/20</a:t>
            </a:fld>
            <a:endParaRPr lang="en-US"/>
          </a:p>
        </p:txBody>
      </p:sp>
      <p:sp>
        <p:nvSpPr>
          <p:cNvPr id="3778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endParaRPr lang="en-US"/>
          </a:p>
        </p:txBody>
      </p:sp>
      <p:sp>
        <p:nvSpPr>
          <p:cNvPr id="3778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charset="0"/>
              </a:defRPr>
            </a:lvl1pPr>
          </a:lstStyle>
          <a:p>
            <a:fld id="{3CE23B70-5BEC-4417-B71A-06EEFC5EC0C2}"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716" r:id="rId12"/>
  </p:sldLayoutIdLst>
  <p:hf sldNum="0" hdr="0" ftr="0" dt="0"/>
  <p:txStyles>
    <p:title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fontAlgn="base">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0"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ounded Rectangle 10"/>
          <p:cNvSpPr/>
          <p:nvPr userDrawn="1"/>
        </p:nvSpPr>
        <p:spPr>
          <a:xfrm>
            <a:off x="182880" y="217300"/>
            <a:ext cx="11788140" cy="6351139"/>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2529741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hf hdr="0" ftr="0" dt="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2"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Rounded Rectangle 11">
            <a:extLst>
              <a:ext uri="{FF2B5EF4-FFF2-40B4-BE49-F238E27FC236}">
                <a16:creationId xmlns:a16="http://schemas.microsoft.com/office/drawing/2014/main" id="{8FAC8AE2-BB41-3B4A-9A70-664D7BA2B8BC}"/>
              </a:ext>
            </a:extLst>
          </p:cNvPr>
          <p:cNvSpPr/>
          <p:nvPr userDrawn="1"/>
        </p:nvSpPr>
        <p:spPr>
          <a:xfrm>
            <a:off x="182880" y="217300"/>
            <a:ext cx="11788140" cy="6351139"/>
          </a:xfrm>
          <a:prstGeom prst="roundRect">
            <a:avLst>
              <a:gd name="adj" fmla="val 2258"/>
            </a:avLst>
          </a:prstGeom>
          <a:solidFill>
            <a:srgbClr val="454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chemeClr val="bg1"/>
                </a:solidFill>
              </a:rPr>
              <a:t>US Army Corps of Engineers  </a:t>
            </a:r>
            <a:r>
              <a:rPr lang="en-US" sz="1400" dirty="0">
                <a:solidFill>
                  <a:schemeClr val="bg1"/>
                </a:solidFill>
                <a:sym typeface="Symbol" panose="05050102010706020507" pitchFamily="18" charset="2"/>
              </a:rPr>
              <a:t></a:t>
            </a:r>
            <a:r>
              <a:rPr lang="en-US" sz="1400" dirty="0">
                <a:solidFill>
                  <a:schemeClr val="bg1"/>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362317053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hf hdr="0" ftr="0" dt="0"/>
  <p:txStyles>
    <p:titleStyle>
      <a:lvl1pPr algn="l" rtl="0" eaLnBrk="1" fontAlgn="base" hangingPunct="1">
        <a:spcBef>
          <a:spcPct val="0"/>
        </a:spcBef>
        <a:spcAft>
          <a:spcPct val="0"/>
        </a:spcAft>
        <a:defRPr sz="3200" b="1" kern="1200" cap="none">
          <a:solidFill>
            <a:schemeClr val="bg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bg1"/>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bg1"/>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bg1"/>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tiff"/><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4.jpe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22.xml"/><Relationship Id="rId7"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package" Target="../embeddings/Microsoft_Visio_Drawing11111111111111111111.vsdx"/></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g"/><Relationship Id="rId10" Type="http://schemas.openxmlformats.org/officeDocument/2006/relationships/image" Target="../media/image34.png"/><Relationship Id="rId4" Type="http://schemas.openxmlformats.org/officeDocument/2006/relationships/image" Target="../media/image29.jp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ctrTitle"/>
          </p:nvPr>
        </p:nvSpPr>
        <p:spPr>
          <a:xfrm>
            <a:off x="0" y="0"/>
            <a:ext cx="12192000" cy="6858000"/>
          </a:xfrm>
          <a:solidFill>
            <a:schemeClr val="bg2">
              <a:alpha val="45000"/>
            </a:schemeClr>
          </a:solidFill>
        </p:spPr>
        <p:txBody>
          <a:bodyPr anchor="t"/>
          <a:lstStyle/>
          <a:p>
            <a:pPr>
              <a:spcBef>
                <a:spcPts val="0"/>
              </a:spcBef>
            </a:pPr>
            <a:br>
              <a:rPr lang="en-US" dirty="0">
                <a:solidFill>
                  <a:srgbClr val="00CCFF"/>
                </a:solidFill>
              </a:rPr>
            </a:br>
            <a:r>
              <a:rPr lang="en-US" dirty="0">
                <a:solidFill>
                  <a:srgbClr val="00CCFF"/>
                </a:solidFill>
              </a:rPr>
              <a:t>Water Quality Modeling Capabilities</a:t>
            </a:r>
            <a:br>
              <a:rPr lang="en-US" dirty="0">
                <a:solidFill>
                  <a:srgbClr val="00CCFF"/>
                </a:solidFill>
              </a:rPr>
            </a:br>
            <a:br>
              <a:rPr lang="en-US" sz="2800" dirty="0">
                <a:solidFill>
                  <a:srgbClr val="FFC000"/>
                </a:solidFill>
              </a:rPr>
            </a:br>
            <a:br>
              <a:rPr lang="en-US" sz="2800" dirty="0">
                <a:solidFill>
                  <a:srgbClr val="FFC000"/>
                </a:solidFill>
              </a:rPr>
            </a:br>
            <a:br>
              <a:rPr lang="en-US" sz="2800" dirty="0">
                <a:solidFill>
                  <a:srgbClr val="FFC000"/>
                </a:solidFill>
              </a:rPr>
            </a:br>
            <a:r>
              <a:rPr lang="en-US" sz="2400" dirty="0">
                <a:solidFill>
                  <a:srgbClr val="FFC000"/>
                </a:solidFill>
              </a:rPr>
              <a:t>Todd Steissberg and Billy Johnson</a:t>
            </a:r>
            <a:br>
              <a:rPr lang="en-US" sz="2400" dirty="0">
                <a:solidFill>
                  <a:srgbClr val="FFC000"/>
                </a:solidFill>
              </a:rPr>
            </a:br>
            <a:br>
              <a:rPr lang="en-US" sz="2400" dirty="0">
                <a:solidFill>
                  <a:srgbClr val="FFC000"/>
                </a:solidFill>
              </a:rPr>
            </a:br>
            <a:br>
              <a:rPr lang="en-US" sz="2400" dirty="0">
                <a:solidFill>
                  <a:srgbClr val="FFC000"/>
                </a:solidFill>
              </a:rPr>
            </a:br>
            <a:r>
              <a:rPr lang="en-US" sz="2400" dirty="0">
                <a:solidFill>
                  <a:srgbClr val="D75F29"/>
                </a:solidFill>
              </a:rPr>
              <a:t>Water Quality and Contaminant Modeling Branch</a:t>
            </a:r>
            <a:br>
              <a:rPr lang="en-US" sz="2400" dirty="0">
                <a:solidFill>
                  <a:srgbClr val="D75F29"/>
                </a:solidFill>
              </a:rPr>
            </a:br>
            <a:r>
              <a:rPr lang="en-US" sz="2400" dirty="0">
                <a:solidFill>
                  <a:srgbClr val="D75F29"/>
                </a:solidFill>
              </a:rPr>
              <a:t>Environmental Laboratory</a:t>
            </a:r>
            <a:br>
              <a:rPr lang="en-US" sz="2400" dirty="0">
                <a:solidFill>
                  <a:srgbClr val="D75F29"/>
                </a:solidFill>
              </a:rPr>
            </a:br>
            <a:r>
              <a:rPr lang="en-US" sz="2400" dirty="0">
                <a:solidFill>
                  <a:srgbClr val="D75F29"/>
                </a:solidFill>
              </a:rPr>
              <a:t>U.S. Army Engineer Research and Development Center (ERDC)</a:t>
            </a:r>
            <a:br>
              <a:rPr lang="en-US" sz="2400" dirty="0">
                <a:solidFill>
                  <a:srgbClr val="D75F29"/>
                </a:solidFill>
              </a:rPr>
            </a:br>
            <a:br>
              <a:rPr lang="en-US" sz="2400" dirty="0">
                <a:solidFill>
                  <a:srgbClr val="D75F29"/>
                </a:solidFill>
              </a:rPr>
            </a:br>
            <a:br>
              <a:rPr lang="en-US" sz="2400" dirty="0">
                <a:solidFill>
                  <a:srgbClr val="D75F29"/>
                </a:solidFill>
              </a:rPr>
            </a:br>
            <a:br>
              <a:rPr lang="en-US" sz="2400" dirty="0"/>
            </a:br>
            <a:r>
              <a:rPr lang="en-US" sz="2400" dirty="0">
                <a:solidFill>
                  <a:srgbClr val="33CC33"/>
                </a:solidFill>
              </a:rPr>
              <a:t>June 2, 2020</a:t>
            </a:r>
            <a:br>
              <a:rPr lang="en-US" sz="2400" dirty="0">
                <a:solidFill>
                  <a:srgbClr val="FFC000"/>
                </a:solidFill>
              </a:rPr>
            </a:br>
            <a:endParaRPr lang="en-US" sz="2400" dirty="0">
              <a:solidFill>
                <a:srgbClr val="FFC000"/>
              </a:solidFill>
            </a:endParaRPr>
          </a:p>
        </p:txBody>
      </p:sp>
    </p:spTree>
    <p:extLst>
      <p:ext uri="{BB962C8B-B14F-4D97-AF65-F5344CB8AC3E}">
        <p14:creationId xmlns:p14="http://schemas.microsoft.com/office/powerpoint/2010/main" val="351095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027F2F-133E-6D44-8A2D-9629121895A3}"/>
              </a:ext>
            </a:extLst>
          </p:cNvPr>
          <p:cNvPicPr>
            <a:picLocks noChangeAspect="1"/>
          </p:cNvPicPr>
          <p:nvPr/>
        </p:nvPicPr>
        <p:blipFill>
          <a:blip r:embed="rId3"/>
          <a:stretch>
            <a:fillRect/>
          </a:stretch>
        </p:blipFill>
        <p:spPr>
          <a:xfrm>
            <a:off x="5521889" y="4330377"/>
            <a:ext cx="2781300" cy="2311400"/>
          </a:xfrm>
          <a:prstGeom prst="rect">
            <a:avLst/>
          </a:prstGeom>
        </p:spPr>
      </p:pic>
      <p:sp>
        <p:nvSpPr>
          <p:cNvPr id="7" name="Rectangle 2"/>
          <p:cNvSpPr txBox="1">
            <a:spLocks noChangeArrowheads="1"/>
          </p:cNvSpPr>
          <p:nvPr/>
        </p:nvSpPr>
        <p:spPr>
          <a:xfrm>
            <a:off x="1524000" y="88490"/>
            <a:ext cx="9144000" cy="978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sz="2800" kern="0" dirty="0">
                <a:solidFill>
                  <a:srgbClr val="00CCFF"/>
                </a:solidFill>
              </a:rPr>
              <a:t>HEC-RAS - 2D Water Quality</a:t>
            </a:r>
            <a:br>
              <a:rPr lang="en-US" sz="2800" kern="0" dirty="0">
                <a:solidFill>
                  <a:srgbClr val="00CCFF"/>
                </a:solidFill>
              </a:rPr>
            </a:br>
            <a:r>
              <a:rPr lang="en-US" sz="2800" kern="0" dirty="0">
                <a:solidFill>
                  <a:srgbClr val="33CC33"/>
                </a:solidFill>
              </a:rPr>
              <a:t>Two-Dimensional (2D) Depth-Averaged Water Quality</a:t>
            </a:r>
          </a:p>
        </p:txBody>
      </p:sp>
      <p:pic>
        <p:nvPicPr>
          <p:cNvPr id="6" name="Picture 5">
            <a:extLst>
              <a:ext uri="{FF2B5EF4-FFF2-40B4-BE49-F238E27FC236}">
                <a16:creationId xmlns:a16="http://schemas.microsoft.com/office/drawing/2014/main" id="{4792557C-7F79-FD42-B156-779235D3D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1" y="924119"/>
            <a:ext cx="4587312" cy="5933881"/>
          </a:xfrm>
          <a:prstGeom prst="rect">
            <a:avLst/>
          </a:prstGeom>
        </p:spPr>
      </p:pic>
      <p:pic>
        <p:nvPicPr>
          <p:cNvPr id="8" name="Picture 7">
            <a:extLst>
              <a:ext uri="{FF2B5EF4-FFF2-40B4-BE49-F238E27FC236}">
                <a16:creationId xmlns:a16="http://schemas.microsoft.com/office/drawing/2014/main" id="{6CE4A7C3-4016-5B4E-93DD-6A90D7F089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42" y="3940054"/>
            <a:ext cx="5634034" cy="2755007"/>
          </a:xfrm>
          <a:prstGeom prst="rect">
            <a:avLst/>
          </a:prstGeom>
        </p:spPr>
      </p:pic>
      <p:pic>
        <p:nvPicPr>
          <p:cNvPr id="5"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8291" y="1283732"/>
            <a:ext cx="4167237" cy="310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ECD290A-6DF3-B34C-A281-F39099851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770" y="1191621"/>
            <a:ext cx="4587312" cy="3058208"/>
          </a:xfrm>
          <a:prstGeom prst="rect">
            <a:avLst/>
          </a:prstGeom>
        </p:spPr>
      </p:pic>
    </p:spTree>
    <p:extLst>
      <p:ext uri="{BB962C8B-B14F-4D97-AF65-F5344CB8AC3E}">
        <p14:creationId xmlns:p14="http://schemas.microsoft.com/office/powerpoint/2010/main" val="1153688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76200"/>
            <a:ext cx="5867400" cy="579119"/>
          </a:xfrm>
        </p:spPr>
        <p:txBody>
          <a:bodyPr/>
          <a:lstStyle/>
          <a:p>
            <a:r>
              <a:rPr lang="en-US" dirty="0">
                <a:solidFill>
                  <a:srgbClr val="00B0F0"/>
                </a:solidFill>
              </a:rPr>
              <a:t>HEC-ResSim Water Quality</a:t>
            </a:r>
            <a:endParaRPr lang="en-US" sz="1600" dirty="0">
              <a:solidFill>
                <a:srgbClr val="FF0000"/>
              </a:solidFill>
            </a:endParaRPr>
          </a:p>
        </p:txBody>
      </p:sp>
      <p:sp>
        <p:nvSpPr>
          <p:cNvPr id="7" name="Content Placeholder 4"/>
          <p:cNvSpPr>
            <a:spLocks noGrp="1"/>
          </p:cNvSpPr>
          <p:nvPr>
            <p:ph idx="1"/>
          </p:nvPr>
        </p:nvSpPr>
        <p:spPr>
          <a:xfrm>
            <a:off x="304800" y="4038600"/>
            <a:ext cx="11582400" cy="2707345"/>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1800" kern="1200" dirty="0">
                <a:solidFill>
                  <a:srgbClr val="FFC000"/>
                </a:solidFill>
                <a:latin typeface="Trebuchet MS" panose="020B0603020202020204" pitchFamily="34" charset="0"/>
                <a:cs typeface="Estrangelo Edessa" panose="03080600000000000000" pitchFamily="66" charset="0"/>
              </a:rPr>
              <a:t>Problem</a:t>
            </a:r>
            <a:r>
              <a:rPr lang="en-US" sz="1800" kern="1200" dirty="0">
                <a:latin typeface="Trebuchet MS" panose="020B0603020202020204" pitchFamily="34" charset="0"/>
                <a:cs typeface="Estrangelo Edessa" panose="03080600000000000000" pitchFamily="66" charset="0"/>
              </a:rPr>
              <a:t>: Currently, water quality modeling is performed separately from reservoir operation decision-making, with results being laboriously transferred between models, which have to be repeatedly adjusted and recomputed to achieve environmental project objectives. Environmental considerations are not directly accounted for in reservoir operations decision-making, since existing reservoir water quality models cannot continuously inform reservoir operations models about how much water should be released meet these requirements. </a:t>
            </a:r>
          </a:p>
          <a:p>
            <a:pPr marL="233363" indent="-233363" eaLnBrk="0" hangingPunct="0">
              <a:spcBef>
                <a:spcPts val="600"/>
              </a:spcBef>
              <a:buSzPct val="130000"/>
            </a:pPr>
            <a:r>
              <a:rPr lang="en-US" sz="1800" kern="1200" dirty="0">
                <a:solidFill>
                  <a:srgbClr val="FFC000"/>
                </a:solidFill>
                <a:latin typeface="Trebuchet MS" panose="020B0603020202020204" pitchFamily="34" charset="0"/>
                <a:cs typeface="Estrangelo Edessa" panose="03080600000000000000" pitchFamily="66" charset="0"/>
              </a:rPr>
              <a:t>Purpose</a:t>
            </a:r>
            <a:r>
              <a:rPr lang="en-US" sz="1800" kern="1200" dirty="0">
                <a:latin typeface="Trebuchet MS" panose="020B0603020202020204" pitchFamily="34" charset="0"/>
                <a:cs typeface="Estrangelo Edessa" panose="03080600000000000000" pitchFamily="66" charset="0"/>
              </a:rPr>
              <a:t>: Integrate water quality modeling capabilities into HEC-ResSim so that water quality and related environmental objectives can directly influence reservoir release decision-making as well as providing capabilities for watershed-scale ecosystem assessment and management.</a:t>
            </a:r>
          </a:p>
        </p:txBody>
      </p:sp>
      <p:pic>
        <p:nvPicPr>
          <p:cNvPr id="11" name="Picture 10" descr="C:\Users\q0hectes\Desktop\WMIST Webinar Water Quality in HEC-ResSim and CWMS\images\02-br6-mehr-dam 90.jp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934203" y="773668"/>
            <a:ext cx="3882972" cy="2912229"/>
          </a:xfrm>
          <a:prstGeom prst="rect">
            <a:avLst/>
          </a:prstGeom>
          <a:noFill/>
        </p:spPr>
      </p:pic>
      <p:pic>
        <p:nvPicPr>
          <p:cNvPr id="12" name="Picture 11" descr="C:\Users\q0hectes\Desktop\WMIST Webinar Water Quality in HEC-ResSim and CWMS\images\RooseveltDam.jp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331397" y="826589"/>
            <a:ext cx="3562674" cy="2850140"/>
          </a:xfrm>
          <a:prstGeom prst="rect">
            <a:avLst/>
          </a:prstGeom>
          <a:noFill/>
        </p:spPr>
      </p:pic>
      <p:sp>
        <p:nvSpPr>
          <p:cNvPr id="13" name="TextBox 12"/>
          <p:cNvSpPr txBox="1">
            <a:spLocks noChangeAspect="1"/>
          </p:cNvSpPr>
          <p:nvPr/>
        </p:nvSpPr>
        <p:spPr>
          <a:xfrm>
            <a:off x="1331403" y="3593068"/>
            <a:ext cx="3519567" cy="369332"/>
          </a:xfrm>
          <a:prstGeom prst="rect">
            <a:avLst/>
          </a:prstGeom>
          <a:solidFill>
            <a:schemeClr val="bg2">
              <a:alpha val="49000"/>
            </a:schemeClr>
          </a:solidFill>
        </p:spPr>
        <p:txBody>
          <a:bodyPr wrap="square" rtlCol="0">
            <a:spAutoFit/>
          </a:bodyPr>
          <a:lstStyle/>
          <a:p>
            <a:pPr algn="ctr"/>
            <a:r>
              <a:rPr lang="en-US" b="1" dirty="0">
                <a:solidFill>
                  <a:srgbClr val="33CC33"/>
                </a:solidFill>
                <a:latin typeface="+mn-lt"/>
              </a:rPr>
              <a:t>Flows influence water quality</a:t>
            </a:r>
          </a:p>
        </p:txBody>
      </p:sp>
      <p:sp>
        <p:nvSpPr>
          <p:cNvPr id="14" name="TextBox 13"/>
          <p:cNvSpPr txBox="1">
            <a:spLocks noChangeAspect="1"/>
          </p:cNvSpPr>
          <p:nvPr/>
        </p:nvSpPr>
        <p:spPr>
          <a:xfrm>
            <a:off x="6858000" y="3593068"/>
            <a:ext cx="4032180" cy="369332"/>
          </a:xfrm>
          <a:prstGeom prst="rect">
            <a:avLst/>
          </a:prstGeom>
          <a:solidFill>
            <a:schemeClr val="bg2">
              <a:alpha val="49000"/>
            </a:schemeClr>
          </a:solidFill>
        </p:spPr>
        <p:txBody>
          <a:bodyPr wrap="square" rtlCol="0">
            <a:spAutoFit/>
          </a:bodyPr>
          <a:lstStyle/>
          <a:p>
            <a:pPr algn="ctr"/>
            <a:r>
              <a:rPr lang="en-US" b="1" dirty="0">
                <a:solidFill>
                  <a:srgbClr val="33CC33"/>
                </a:solidFill>
                <a:latin typeface="+mn-lt"/>
              </a:rPr>
              <a:t>Water quality must influence flows</a:t>
            </a:r>
          </a:p>
        </p:txBody>
      </p:sp>
      <p:sp>
        <p:nvSpPr>
          <p:cNvPr id="15" name="Down Arrow 14"/>
          <p:cNvSpPr>
            <a:spLocks noChangeAspect="1"/>
          </p:cNvSpPr>
          <p:nvPr/>
        </p:nvSpPr>
        <p:spPr>
          <a:xfrm rot="16200000">
            <a:off x="5572308" y="1221160"/>
            <a:ext cx="666388" cy="1905003"/>
          </a:xfrm>
          <a:prstGeom prst="downArrow">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31"/>
          </a:p>
        </p:txBody>
      </p:sp>
    </p:spTree>
    <p:extLst>
      <p:ext uri="{BB962C8B-B14F-4D97-AF65-F5344CB8AC3E}">
        <p14:creationId xmlns:p14="http://schemas.microsoft.com/office/powerpoint/2010/main" val="2878374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1981200" y="0"/>
            <a:ext cx="8229600" cy="609600"/>
          </a:xfrm>
        </p:spPr>
        <p:txBody>
          <a:bodyPr/>
          <a:lstStyle/>
          <a:p>
            <a:r>
              <a:rPr lang="en-US" dirty="0">
                <a:solidFill>
                  <a:srgbClr val="00B0F0"/>
                </a:solidFill>
              </a:rPr>
              <a:t>HEC-ResSim Water Quality</a:t>
            </a:r>
            <a:endParaRPr lang="en-US" sz="3200" dirty="0">
              <a:solidFill>
                <a:srgbClr val="92D050"/>
              </a:soli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6200" y="609600"/>
            <a:ext cx="4392297" cy="6172200"/>
          </a:xfrm>
          <a:prstGeom prst="rect">
            <a:avLst/>
          </a:prstGeom>
          <a:solidFill>
            <a:schemeClr val="tx1">
              <a:alpha val="92000"/>
            </a:schemeClr>
          </a:solidFill>
        </p:spPr>
      </p:pic>
      <p:sp>
        <p:nvSpPr>
          <p:cNvPr id="10" name="Rectangle 9"/>
          <p:cNvSpPr>
            <a:spLocks noGrp="1" noChangeArrowheads="1"/>
          </p:cNvSpPr>
          <p:nvPr/>
        </p:nvSpPr>
        <p:spPr bwMode="auto">
          <a:xfrm>
            <a:off x="8353579" y="609600"/>
            <a:ext cx="3762221" cy="6172200"/>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a:spcBef>
                <a:spcPts val="600"/>
              </a:spcBef>
              <a:buClr>
                <a:srgbClr val="00B0F0"/>
              </a:buClr>
              <a:buSzPct val="130000"/>
              <a:buFont typeface="Arial" pitchFamily="34" charset="0"/>
              <a:buChar char="•"/>
            </a:pPr>
            <a:r>
              <a:rPr lang="en-US" sz="2000" dirty="0">
                <a:effectLst>
                  <a:outerShdw blurRad="38100" dist="38100" dir="2700000" algn="tl">
                    <a:srgbClr val="000000"/>
                  </a:outerShdw>
                </a:effectLst>
                <a:latin typeface="Trebuchet MS" panose="020B0603020202020204" pitchFamily="34" charset="0"/>
                <a:cs typeface="Estrangelo Edessa" panose="03080600000000000000" pitchFamily="66" charset="0"/>
              </a:rPr>
              <a:t>New Approach</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WQ runs in parallel with the system hydrology and release decisions</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Reservoir operation rules can be specified directly (i.e., temperature, concentration, or load) to meet environmental objectives</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Project teams will have the opportunity to define rules for environmental objectives independent of other objectives,</a:t>
            </a:r>
          </a:p>
        </p:txBody>
      </p:sp>
      <p:sp>
        <p:nvSpPr>
          <p:cNvPr id="11" name="Rectangle 10"/>
          <p:cNvSpPr>
            <a:spLocks noGrp="1" noChangeArrowheads="1"/>
          </p:cNvSpPr>
          <p:nvPr/>
        </p:nvSpPr>
        <p:spPr bwMode="auto">
          <a:xfrm>
            <a:off x="76200" y="609600"/>
            <a:ext cx="3762221" cy="6172200"/>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a:spcBef>
                <a:spcPts val="600"/>
              </a:spcBef>
              <a:buClr>
                <a:srgbClr val="00B0F0"/>
              </a:buClr>
              <a:buSzPct val="130000"/>
              <a:buFont typeface="Arial" pitchFamily="34" charset="0"/>
              <a:buChar char="•"/>
            </a:pPr>
            <a:r>
              <a:rPr lang="en-US" sz="2000" dirty="0">
                <a:effectLst>
                  <a:outerShdw blurRad="38100" dist="38100" dir="2700000" algn="tl">
                    <a:srgbClr val="000000"/>
                  </a:outerShdw>
                </a:effectLst>
                <a:latin typeface="Trebuchet MS" panose="020B0603020202020204" pitchFamily="34" charset="0"/>
                <a:cs typeface="Estrangelo Edessa" panose="03080600000000000000" pitchFamily="66" charset="0"/>
              </a:rPr>
              <a:t>Existing Approach</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WQ is simulated with an external model (e.g., HEC-5Q) after the HEC-ResSim flow simulation is complete.</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Rules are specified in terms of stage or flow.</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Environmental objectives are often lumped with other objectives, like navigation, flood control, or hydropower.</a:t>
            </a:r>
          </a:p>
          <a:p>
            <a:pPr marL="690563" lvl="1" indent="-233363">
              <a:spcBef>
                <a:spcPct val="20000"/>
              </a:spcBef>
              <a:buClr>
                <a:srgbClr val="FFC000"/>
              </a:buClr>
              <a:buSzPct val="130000"/>
              <a:buFont typeface="Arial" pitchFamily="34" charset="0"/>
              <a:buChar char="•"/>
            </a:pPr>
            <a:r>
              <a:rPr lang="en-US" dirty="0">
                <a:effectLst>
                  <a:outerShdw blurRad="38100" dist="38100" dir="2700000" algn="tl">
                    <a:srgbClr val="000000"/>
                  </a:outerShdw>
                </a:effectLst>
                <a:latin typeface="Trebuchet MS" panose="020B0603020202020204" pitchFamily="34" charset="0"/>
                <a:cs typeface="Estrangelo Edessa" panose="03080600000000000000" pitchFamily="66" charset="0"/>
              </a:rPr>
              <a:t>If the desired environmental benefits of an alternative are not achieved, new guesses need to be made, and the simulation recomputed. This stage is often skipped altogether.</a:t>
            </a:r>
          </a:p>
        </p:txBody>
      </p:sp>
      <p:sp>
        <p:nvSpPr>
          <p:cNvPr id="2" name="TextBox 1"/>
          <p:cNvSpPr txBox="1"/>
          <p:nvPr/>
        </p:nvSpPr>
        <p:spPr>
          <a:xfrm rot="16200000">
            <a:off x="4724400" y="2302396"/>
            <a:ext cx="1219200" cy="215444"/>
          </a:xfrm>
          <a:prstGeom prst="rect">
            <a:avLst/>
          </a:prstGeom>
          <a:noFill/>
        </p:spPr>
        <p:txBody>
          <a:bodyPr wrap="square" rtlCol="0">
            <a:spAutoFit/>
          </a:bodyPr>
          <a:lstStyle/>
          <a:p>
            <a:pPr algn="ctr"/>
            <a:r>
              <a:rPr lang="en-US" sz="800" dirty="0">
                <a:solidFill>
                  <a:srgbClr val="FF0000"/>
                </a:solidFill>
              </a:rPr>
              <a:t>(Manually)</a:t>
            </a:r>
          </a:p>
        </p:txBody>
      </p:sp>
      <p:pic>
        <p:nvPicPr>
          <p:cNvPr id="3" name="Picture 2">
            <a:extLst>
              <a:ext uri="{FF2B5EF4-FFF2-40B4-BE49-F238E27FC236}">
                <a16:creationId xmlns:a16="http://schemas.microsoft.com/office/drawing/2014/main" id="{90BFF848-9D6C-CC47-8C7F-FBED3430CB57}"/>
              </a:ext>
            </a:extLst>
          </p:cNvPr>
          <p:cNvPicPr>
            <a:picLocks noChangeAspect="1"/>
          </p:cNvPicPr>
          <p:nvPr/>
        </p:nvPicPr>
        <p:blipFill>
          <a:blip r:embed="rId4"/>
          <a:stretch>
            <a:fillRect/>
          </a:stretch>
        </p:blipFill>
        <p:spPr>
          <a:xfrm>
            <a:off x="9143999" y="5089354"/>
            <a:ext cx="2858619" cy="1692446"/>
          </a:xfrm>
          <a:prstGeom prst="rect">
            <a:avLst/>
          </a:prstGeom>
        </p:spPr>
      </p:pic>
    </p:spTree>
    <p:extLst>
      <p:ext uri="{BB962C8B-B14F-4D97-AF65-F5344CB8AC3E}">
        <p14:creationId xmlns:p14="http://schemas.microsoft.com/office/powerpoint/2010/main" val="193945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CCFF"/>
                </a:solidFill>
              </a:rPr>
              <a:t>HEC-ResSim v4.0</a:t>
            </a:r>
            <a:endParaRPr lang="en-US" sz="2000" dirty="0">
              <a:solidFill>
                <a:srgbClr val="00CCFF"/>
              </a:solidFill>
            </a:endParaRPr>
          </a:p>
        </p:txBody>
      </p:sp>
      <p:pic>
        <p:nvPicPr>
          <p:cNvPr id="5" name="Picture 4"/>
          <p:cNvPicPr>
            <a:picLocks noChangeAspect="1"/>
          </p:cNvPicPr>
          <p:nvPr/>
        </p:nvPicPr>
        <p:blipFill>
          <a:blip r:embed="rId2"/>
          <a:stretch>
            <a:fillRect/>
          </a:stretch>
        </p:blipFill>
        <p:spPr>
          <a:xfrm>
            <a:off x="6553200" y="3503384"/>
            <a:ext cx="5442206" cy="3126016"/>
          </a:xfrm>
          <a:prstGeom prst="rect">
            <a:avLst/>
          </a:prstGeom>
        </p:spPr>
      </p:pic>
      <p:pic>
        <p:nvPicPr>
          <p:cNvPr id="8" name="Picture 7">
            <a:extLst>
              <a:ext uri="{FF2B5EF4-FFF2-40B4-BE49-F238E27FC236}">
                <a16:creationId xmlns:a16="http://schemas.microsoft.com/office/drawing/2014/main" id="{B5F5E891-C421-C741-B4BC-ADD407B192AA}"/>
              </a:ext>
            </a:extLst>
          </p:cNvPr>
          <p:cNvPicPr>
            <a:picLocks noChangeAspect="1"/>
          </p:cNvPicPr>
          <p:nvPr/>
        </p:nvPicPr>
        <p:blipFill>
          <a:blip r:embed="rId3"/>
          <a:stretch>
            <a:fillRect/>
          </a:stretch>
        </p:blipFill>
        <p:spPr>
          <a:xfrm>
            <a:off x="4876800" y="1219200"/>
            <a:ext cx="2415040" cy="2197405"/>
          </a:xfrm>
          <a:prstGeom prst="rect">
            <a:avLst/>
          </a:prstGeom>
        </p:spPr>
      </p:pic>
      <p:pic>
        <p:nvPicPr>
          <p:cNvPr id="10" name="Picture 9">
            <a:extLst>
              <a:ext uri="{FF2B5EF4-FFF2-40B4-BE49-F238E27FC236}">
                <a16:creationId xmlns:a16="http://schemas.microsoft.com/office/drawing/2014/main" id="{B4489AF1-6CA1-EF40-A865-C1D597F7730A}"/>
              </a:ext>
            </a:extLst>
          </p:cNvPr>
          <p:cNvPicPr/>
          <p:nvPr/>
        </p:nvPicPr>
        <p:blipFill>
          <a:blip r:embed="rId4"/>
          <a:stretch>
            <a:fillRect/>
          </a:stretch>
        </p:blipFill>
        <p:spPr>
          <a:xfrm>
            <a:off x="225740" y="3657600"/>
            <a:ext cx="4803460" cy="2829383"/>
          </a:xfrm>
          <a:prstGeom prst="rect">
            <a:avLst/>
          </a:prstGeom>
          <a:ln>
            <a:solidFill>
              <a:schemeClr val="accent1"/>
            </a:solidFill>
          </a:ln>
        </p:spPr>
      </p:pic>
      <p:pic>
        <p:nvPicPr>
          <p:cNvPr id="11" name="Picture 10">
            <a:extLst>
              <a:ext uri="{FF2B5EF4-FFF2-40B4-BE49-F238E27FC236}">
                <a16:creationId xmlns:a16="http://schemas.microsoft.com/office/drawing/2014/main" id="{18ECE16A-17BD-034A-A1B5-024DA8FB404D}"/>
              </a:ext>
            </a:extLst>
          </p:cNvPr>
          <p:cNvPicPr/>
          <p:nvPr/>
        </p:nvPicPr>
        <p:blipFill>
          <a:blip r:embed="rId5"/>
          <a:stretch>
            <a:fillRect/>
          </a:stretch>
        </p:blipFill>
        <p:spPr>
          <a:xfrm>
            <a:off x="177064" y="1383995"/>
            <a:ext cx="2566136" cy="2197405"/>
          </a:xfrm>
          <a:prstGeom prst="rect">
            <a:avLst/>
          </a:prstGeom>
          <a:ln>
            <a:solidFill>
              <a:schemeClr val="accent1"/>
            </a:solidFill>
          </a:ln>
        </p:spPr>
      </p:pic>
      <p:pic>
        <p:nvPicPr>
          <p:cNvPr id="13" name="Picture 12">
            <a:extLst>
              <a:ext uri="{FF2B5EF4-FFF2-40B4-BE49-F238E27FC236}">
                <a16:creationId xmlns:a16="http://schemas.microsoft.com/office/drawing/2014/main" id="{A05C40DC-A2A0-D64E-ADE2-B2620C84EDD5}"/>
              </a:ext>
            </a:extLst>
          </p:cNvPr>
          <p:cNvPicPr/>
          <p:nvPr/>
        </p:nvPicPr>
        <p:blipFill>
          <a:blip r:embed="rId6"/>
          <a:stretch>
            <a:fillRect/>
          </a:stretch>
        </p:blipFill>
        <p:spPr>
          <a:xfrm>
            <a:off x="2337106" y="1093540"/>
            <a:ext cx="2699869" cy="2487860"/>
          </a:xfrm>
          <a:prstGeom prst="rect">
            <a:avLst/>
          </a:prstGeom>
          <a:ln>
            <a:solidFill>
              <a:schemeClr val="accent1"/>
            </a:solidFill>
          </a:ln>
        </p:spPr>
      </p:pic>
      <p:pic>
        <p:nvPicPr>
          <p:cNvPr id="7" name="Picture 6">
            <a:extLst>
              <a:ext uri="{FF2B5EF4-FFF2-40B4-BE49-F238E27FC236}">
                <a16:creationId xmlns:a16="http://schemas.microsoft.com/office/drawing/2014/main" id="{504F2B4E-6FF6-EC44-98AA-E502699CC07E}"/>
              </a:ext>
            </a:extLst>
          </p:cNvPr>
          <p:cNvPicPr/>
          <p:nvPr/>
        </p:nvPicPr>
        <p:blipFill>
          <a:blip r:embed="rId7"/>
          <a:stretch>
            <a:fillRect/>
          </a:stretch>
        </p:blipFill>
        <p:spPr>
          <a:xfrm>
            <a:off x="3557647" y="3478462"/>
            <a:ext cx="4824353" cy="2769938"/>
          </a:xfrm>
          <a:prstGeom prst="rect">
            <a:avLst/>
          </a:prstGeom>
          <a:ln>
            <a:solidFill>
              <a:schemeClr val="accent1"/>
            </a:solidFill>
          </a:ln>
        </p:spPr>
      </p:pic>
      <p:pic>
        <p:nvPicPr>
          <p:cNvPr id="9" name="Picture 8">
            <a:extLst>
              <a:ext uri="{FF2B5EF4-FFF2-40B4-BE49-F238E27FC236}">
                <a16:creationId xmlns:a16="http://schemas.microsoft.com/office/drawing/2014/main" id="{351A9C82-93B2-164E-926D-C852E8DE5D6B}"/>
              </a:ext>
            </a:extLst>
          </p:cNvPr>
          <p:cNvPicPr>
            <a:picLocks noChangeAspect="1"/>
          </p:cNvPicPr>
          <p:nvPr/>
        </p:nvPicPr>
        <p:blipFill>
          <a:blip r:embed="rId8"/>
          <a:stretch>
            <a:fillRect/>
          </a:stretch>
        </p:blipFill>
        <p:spPr>
          <a:xfrm>
            <a:off x="6831378" y="1143000"/>
            <a:ext cx="5208222" cy="2362200"/>
          </a:xfrm>
          <a:prstGeom prst="rect">
            <a:avLst/>
          </a:prstGeom>
        </p:spPr>
      </p:pic>
    </p:spTree>
    <p:extLst>
      <p:ext uri="{BB962C8B-B14F-4D97-AF65-F5344CB8AC3E}">
        <p14:creationId xmlns:p14="http://schemas.microsoft.com/office/powerpoint/2010/main" val="218660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8E7DB-C513-934F-B32E-1D8AE3E2B6F3}"/>
              </a:ext>
            </a:extLst>
          </p:cNvPr>
          <p:cNvSpPr/>
          <p:nvPr/>
        </p:nvSpPr>
        <p:spPr bwMode="auto">
          <a:xfrm>
            <a:off x="0" y="1"/>
            <a:ext cx="12191999" cy="6858000"/>
          </a:xfrm>
          <a:prstGeom prst="rect">
            <a:avLst/>
          </a:prstGeom>
          <a:solidFill>
            <a:schemeClr val="tx1">
              <a:alpha val="79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7" name="Content Placeholder 4"/>
          <p:cNvSpPr>
            <a:spLocks noGrp="1"/>
          </p:cNvSpPr>
          <p:nvPr>
            <p:ph idx="1"/>
          </p:nvPr>
        </p:nvSpPr>
        <p:spPr>
          <a:xfrm>
            <a:off x="159028" y="1066800"/>
            <a:ext cx="4585249" cy="5181600"/>
          </a:xfrm>
          <a:noFill/>
          <a:ln w="9525">
            <a:noFill/>
            <a:miter lim="800000"/>
            <a:headEnd/>
            <a:tailEnd/>
          </a:ln>
          <a:effectLst/>
        </p:spPr>
        <p:txBody>
          <a:bodyPr vert="horz" wrap="square" lIns="91440" tIns="91440" rIns="91440" bIns="45720" numCol="1" anchor="t" anchorCtr="0" compatLnSpc="1">
            <a:prstTxWarp prst="textNoShape">
              <a:avLst/>
            </a:prstTxWarp>
          </a:bodyPr>
          <a:lstStyle/>
          <a:p>
            <a:r>
              <a:rPr lang="en-US" dirty="0">
                <a:solidFill>
                  <a:schemeClr val="bg2"/>
                </a:solidFill>
                <a:effectLst/>
              </a:rPr>
              <a:t>Riverine zone</a:t>
            </a:r>
          </a:p>
          <a:p>
            <a:pPr lvl="1">
              <a:buClr>
                <a:srgbClr val="00B0F0"/>
              </a:buClr>
            </a:pPr>
            <a:r>
              <a:rPr lang="en-US" sz="2000" dirty="0">
                <a:solidFill>
                  <a:schemeClr val="bg2"/>
                </a:solidFill>
                <a:effectLst/>
              </a:rPr>
              <a:t>River-like flows within channel</a:t>
            </a:r>
          </a:p>
          <a:p>
            <a:pPr lvl="1">
              <a:buClr>
                <a:srgbClr val="00B0F0"/>
              </a:buClr>
            </a:pPr>
            <a:r>
              <a:rPr lang="en-US" sz="2000" dirty="0">
                <a:solidFill>
                  <a:schemeClr val="bg2"/>
                </a:solidFill>
                <a:effectLst/>
              </a:rPr>
              <a:t>Minimum requirement: 1D river model (segments)</a:t>
            </a:r>
          </a:p>
          <a:p>
            <a:r>
              <a:rPr lang="en-US" dirty="0">
                <a:solidFill>
                  <a:schemeClr val="bg2"/>
                </a:solidFill>
                <a:effectLst/>
              </a:rPr>
              <a:t>Lacustrine zone</a:t>
            </a:r>
          </a:p>
          <a:p>
            <a:pPr lvl="1">
              <a:buClr>
                <a:srgbClr val="00B0F0"/>
              </a:buClr>
            </a:pPr>
            <a:r>
              <a:rPr lang="en-US" sz="2000" dirty="0">
                <a:solidFill>
                  <a:schemeClr val="bg2"/>
                </a:solidFill>
                <a:effectLst/>
              </a:rPr>
              <a:t>Lake-like system, vertically stratified, slow flows</a:t>
            </a:r>
          </a:p>
          <a:p>
            <a:pPr lvl="1">
              <a:buClr>
                <a:srgbClr val="00B0F0"/>
              </a:buClr>
            </a:pPr>
            <a:r>
              <a:rPr lang="en-US" sz="2000" dirty="0">
                <a:solidFill>
                  <a:schemeClr val="bg2"/>
                </a:solidFill>
                <a:effectLst/>
              </a:rPr>
              <a:t>Minimum requirement: 1D reservoir model (layers)</a:t>
            </a:r>
          </a:p>
          <a:p>
            <a:r>
              <a:rPr lang="en-US" dirty="0">
                <a:solidFill>
                  <a:schemeClr val="bg2"/>
                </a:solidFill>
                <a:effectLst/>
              </a:rPr>
              <a:t>Transition zone</a:t>
            </a:r>
          </a:p>
          <a:p>
            <a:pPr lvl="1">
              <a:buClr>
                <a:srgbClr val="00B0F0"/>
              </a:buClr>
            </a:pPr>
            <a:r>
              <a:rPr lang="en-US" sz="2000" dirty="0">
                <a:solidFill>
                  <a:schemeClr val="bg2"/>
                </a:solidFill>
                <a:effectLst/>
              </a:rPr>
              <a:t>Stratification and downstream flows important</a:t>
            </a:r>
          </a:p>
          <a:p>
            <a:pPr lvl="1">
              <a:buClr>
                <a:srgbClr val="00B0F0"/>
              </a:buClr>
            </a:pPr>
            <a:r>
              <a:rPr lang="en-US" sz="2000" dirty="0">
                <a:solidFill>
                  <a:schemeClr val="bg2"/>
                </a:solidFill>
                <a:effectLst/>
              </a:rPr>
              <a:t>Minimum requirement: 2D model (layers and segments)</a:t>
            </a:r>
          </a:p>
        </p:txBody>
      </p:sp>
      <p:pic>
        <p:nvPicPr>
          <p:cNvPr id="4" name="Picture 3" descr="A close up of a map&#10;&#10;Description automatically generated">
            <a:extLst>
              <a:ext uri="{FF2B5EF4-FFF2-40B4-BE49-F238E27FC236}">
                <a16:creationId xmlns:a16="http://schemas.microsoft.com/office/drawing/2014/main" id="{E2FEB4FD-C7DA-3543-9FE9-B96E1D665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445" y="1550505"/>
            <a:ext cx="7240717" cy="3048723"/>
          </a:xfrm>
          <a:prstGeom prst="rect">
            <a:avLst/>
          </a:prstGeom>
        </p:spPr>
      </p:pic>
      <p:sp>
        <p:nvSpPr>
          <p:cNvPr id="3" name="TextBox 2">
            <a:extLst>
              <a:ext uri="{FF2B5EF4-FFF2-40B4-BE49-F238E27FC236}">
                <a16:creationId xmlns:a16="http://schemas.microsoft.com/office/drawing/2014/main" id="{43010E05-A8C4-C046-B426-2BB5C7C7103A}"/>
              </a:ext>
            </a:extLst>
          </p:cNvPr>
          <p:cNvSpPr txBox="1"/>
          <p:nvPr/>
        </p:nvSpPr>
        <p:spPr>
          <a:xfrm>
            <a:off x="4810540" y="4678740"/>
            <a:ext cx="7262188" cy="1569660"/>
          </a:xfrm>
          <a:prstGeom prst="rect">
            <a:avLst/>
          </a:prstGeom>
          <a:noFill/>
        </p:spPr>
        <p:txBody>
          <a:bodyPr wrap="square" rtlCol="0">
            <a:spAutoFit/>
          </a:bodyPr>
          <a:lstStyle/>
          <a:p>
            <a:r>
              <a:rPr lang="en-US" sz="1600" dirty="0">
                <a:solidFill>
                  <a:schemeClr val="bg2"/>
                </a:solidFill>
              </a:rPr>
              <a:t>Reservoir system with important flow, WQ, and ecosystem processes for each of three zones.</a:t>
            </a:r>
          </a:p>
          <a:p>
            <a:endParaRPr lang="en-US" sz="1600" dirty="0">
              <a:solidFill>
                <a:schemeClr val="bg2"/>
              </a:solidFill>
            </a:endParaRPr>
          </a:p>
          <a:p>
            <a:r>
              <a:rPr lang="en-US" sz="1600" dirty="0">
                <a:solidFill>
                  <a:schemeClr val="bg2"/>
                </a:solidFill>
              </a:rPr>
              <a:t>Notes:</a:t>
            </a:r>
          </a:p>
          <a:p>
            <a:pPr marL="285750" indent="-285750">
              <a:buFont typeface="Arial" panose="020B0604020202020204" pitchFamily="34" charset="0"/>
              <a:buChar char="•"/>
            </a:pPr>
            <a:r>
              <a:rPr lang="en-US" sz="1600" dirty="0">
                <a:solidFill>
                  <a:schemeClr val="bg2"/>
                </a:solidFill>
              </a:rPr>
              <a:t>1D river model for channels in a reservoir system</a:t>
            </a:r>
          </a:p>
          <a:p>
            <a:pPr marL="285750" indent="-285750">
              <a:buFont typeface="Arial" panose="020B0604020202020204" pitchFamily="34" charset="0"/>
              <a:buChar char="•"/>
            </a:pPr>
            <a:r>
              <a:rPr lang="en-US" sz="1600" dirty="0">
                <a:solidFill>
                  <a:schemeClr val="bg2"/>
                </a:solidFill>
              </a:rPr>
              <a:t>2D river model for floodplain simulation</a:t>
            </a:r>
          </a:p>
        </p:txBody>
      </p:sp>
      <p:sp>
        <p:nvSpPr>
          <p:cNvPr id="6" name="Title 1">
            <a:extLst>
              <a:ext uri="{FF2B5EF4-FFF2-40B4-BE49-F238E27FC236}">
                <a16:creationId xmlns:a16="http://schemas.microsoft.com/office/drawing/2014/main" id="{577F8210-0EC6-7A47-8526-D59F92DA98A2}"/>
              </a:ext>
            </a:extLst>
          </p:cNvPr>
          <p:cNvSpPr txBox="1">
            <a:spLocks/>
          </p:cNvSpPr>
          <p:nvPr/>
        </p:nvSpPr>
        <p:spPr bwMode="auto">
          <a:xfrm>
            <a:off x="609596" y="149090"/>
            <a:ext cx="10972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kern="0" dirty="0">
                <a:solidFill>
                  <a:srgbClr val="00CCFF"/>
                </a:solidFill>
              </a:rPr>
              <a:t>Reservoir Processes and Zones</a:t>
            </a:r>
            <a:endParaRPr lang="en-US" sz="2000" kern="0" dirty="0">
              <a:solidFill>
                <a:srgbClr val="00CCFF"/>
              </a:solidFill>
            </a:endParaRPr>
          </a:p>
        </p:txBody>
      </p:sp>
    </p:spTree>
    <p:extLst>
      <p:ext uri="{BB962C8B-B14F-4D97-AF65-F5344CB8AC3E}">
        <p14:creationId xmlns:p14="http://schemas.microsoft.com/office/powerpoint/2010/main" val="101942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22802-E803-E84D-A5F2-C096EC25D5AD}"/>
              </a:ext>
            </a:extLst>
          </p:cNvPr>
          <p:cNvSpPr/>
          <p:nvPr/>
        </p:nvSpPr>
        <p:spPr bwMode="auto">
          <a:xfrm>
            <a:off x="0" y="1"/>
            <a:ext cx="12191999" cy="6858000"/>
          </a:xfrm>
          <a:prstGeom prst="rect">
            <a:avLst/>
          </a:prstGeom>
          <a:solidFill>
            <a:schemeClr val="tx1">
              <a:alpha val="79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7" name="Content Placeholder 4"/>
          <p:cNvSpPr>
            <a:spLocks noGrp="1"/>
          </p:cNvSpPr>
          <p:nvPr>
            <p:ph idx="1"/>
          </p:nvPr>
        </p:nvSpPr>
        <p:spPr>
          <a:xfrm>
            <a:off x="218328" y="685800"/>
            <a:ext cx="7401672" cy="5791200"/>
          </a:xfrm>
          <a:no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2400" kern="1200" dirty="0">
                <a:solidFill>
                  <a:schemeClr val="bg2"/>
                </a:solidFill>
                <a:effectLst/>
                <a:latin typeface="Trebuchet MS" panose="020B0603020202020204" pitchFamily="34" charset="0"/>
                <a:cs typeface="Estrangelo Edessa" panose="03080600000000000000" pitchFamily="66" charset="0"/>
              </a:rPr>
              <a:t>River-Reservoir System (stratification important)</a:t>
            </a:r>
          </a:p>
          <a:p>
            <a:pPr marL="633413" lvl="1" indent="-233363" eaLnBrk="0" hangingPunct="0">
              <a:spcBef>
                <a:spcPts val="600"/>
              </a:spcBef>
              <a:buClr>
                <a:srgbClr val="00B0F0"/>
              </a:buClr>
              <a:buSzPct val="130000"/>
            </a:pPr>
            <a:r>
              <a:rPr lang="en-US" sz="2000" kern="1200" dirty="0">
                <a:solidFill>
                  <a:schemeClr val="bg2"/>
                </a:solidFill>
                <a:effectLst/>
                <a:latin typeface="Trebuchet MS" panose="020B0603020202020204" pitchFamily="34" charset="0"/>
                <a:cs typeface="Estrangelo Edessa" panose="03080600000000000000" pitchFamily="66" charset="0"/>
              </a:rPr>
              <a:t>Unstratified reaches:</a:t>
            </a:r>
          </a:p>
          <a:p>
            <a:pPr marL="1033463" lvl="2" indent="-233363" eaLnBrk="0" hangingPunct="0">
              <a:spcBef>
                <a:spcPts val="600"/>
              </a:spcBef>
              <a:buSzPct val="130000"/>
            </a:pPr>
            <a:r>
              <a:rPr lang="en-US" sz="1800" kern="1200" dirty="0">
                <a:solidFill>
                  <a:schemeClr val="bg2"/>
                </a:solidFill>
                <a:effectLst/>
                <a:latin typeface="Trebuchet MS" panose="020B0603020202020204" pitchFamily="34" charset="0"/>
                <a:cs typeface="Estrangelo Edessa" panose="03080600000000000000" pitchFamily="66" charset="0"/>
              </a:rPr>
              <a:t>Modeled as 1D rivers (segments)</a:t>
            </a:r>
          </a:p>
          <a:p>
            <a:pPr marL="633413" lvl="1" indent="-233363" eaLnBrk="0" hangingPunct="0">
              <a:spcBef>
                <a:spcPts val="600"/>
              </a:spcBef>
              <a:buClr>
                <a:srgbClr val="00B0F0"/>
              </a:buClr>
              <a:buSzPct val="130000"/>
            </a:pPr>
            <a:r>
              <a:rPr lang="en-US" sz="2000" kern="1200" dirty="0">
                <a:solidFill>
                  <a:schemeClr val="bg2"/>
                </a:solidFill>
                <a:effectLst/>
                <a:latin typeface="Trebuchet MS" panose="020B0603020202020204" pitchFamily="34" charset="0"/>
                <a:cs typeface="Estrangelo Edessa" panose="03080600000000000000" pitchFamily="66" charset="0"/>
              </a:rPr>
              <a:t>Stratified reaches:</a:t>
            </a:r>
          </a:p>
          <a:p>
            <a:pPr marL="1033463" lvl="2" indent="-233363" eaLnBrk="0" hangingPunct="0">
              <a:spcBef>
                <a:spcPts val="600"/>
              </a:spcBef>
              <a:buSzPct val="130000"/>
            </a:pPr>
            <a:r>
              <a:rPr lang="en-US" sz="1800" kern="1200" dirty="0">
                <a:solidFill>
                  <a:schemeClr val="bg2"/>
                </a:solidFill>
                <a:effectLst/>
                <a:latin typeface="Trebuchet MS" panose="020B0603020202020204" pitchFamily="34" charset="0"/>
                <a:cs typeface="Estrangelo Edessa" panose="03080600000000000000" pitchFamily="66" charset="0"/>
              </a:rPr>
              <a:t>Can be modeled as 1D reservoirs (layers) for real-time release decision-making for downstream targets</a:t>
            </a:r>
          </a:p>
          <a:p>
            <a:pPr marL="1033463" lvl="2" indent="-233363" eaLnBrk="0" hangingPunct="0">
              <a:spcBef>
                <a:spcPts val="600"/>
              </a:spcBef>
              <a:buSzPct val="130000"/>
            </a:pPr>
            <a:r>
              <a:rPr lang="en-US" sz="1800" kern="1200" dirty="0">
                <a:solidFill>
                  <a:schemeClr val="bg2"/>
                </a:solidFill>
                <a:effectLst/>
                <a:latin typeface="Trebuchet MS" panose="020B0603020202020204" pitchFamily="34" charset="0"/>
                <a:cs typeface="Estrangelo Edessa" panose="03080600000000000000" pitchFamily="66" charset="0"/>
              </a:rPr>
              <a:t>Need to be modeled as 2D reservoirs (layers and segments)</a:t>
            </a:r>
          </a:p>
          <a:p>
            <a:pPr marL="1490663" lvl="3" indent="-233363" eaLnBrk="0" hangingPunct="0">
              <a:spcBef>
                <a:spcPts val="600"/>
              </a:spcBef>
              <a:buClr>
                <a:srgbClr val="00B0F0"/>
              </a:buClr>
              <a:buSzPct val="75000"/>
            </a:pPr>
            <a:r>
              <a:rPr lang="en-US" sz="1600" kern="1200" dirty="0">
                <a:solidFill>
                  <a:schemeClr val="bg2"/>
                </a:solidFill>
                <a:effectLst/>
                <a:latin typeface="Trebuchet MS" panose="020B0603020202020204" pitchFamily="34" charset="0"/>
                <a:cs typeface="Estrangelo Edessa" panose="03080600000000000000" pitchFamily="66" charset="0"/>
              </a:rPr>
              <a:t>Ensure accuracy, capturing important in-reservoir processes (mixing, pollutants inflows, etc.)</a:t>
            </a:r>
          </a:p>
          <a:p>
            <a:pPr marL="1490663" lvl="3" indent="-233363" eaLnBrk="0" hangingPunct="0">
              <a:spcBef>
                <a:spcPts val="600"/>
              </a:spcBef>
              <a:buClr>
                <a:srgbClr val="00B0F0"/>
              </a:buClr>
              <a:buSzPct val="75000"/>
            </a:pPr>
            <a:r>
              <a:rPr lang="en-US" sz="1600" kern="1200" dirty="0">
                <a:solidFill>
                  <a:schemeClr val="bg2"/>
                </a:solidFill>
                <a:effectLst/>
                <a:latin typeface="Trebuchet MS" panose="020B0603020202020204" pitchFamily="34" charset="0"/>
                <a:cs typeface="Estrangelo Edessa" panose="03080600000000000000" pitchFamily="66" charset="0"/>
              </a:rPr>
              <a:t>Identify vulnerabilities and restoration/management options (e.g., velocities and temperature for HAB management)</a:t>
            </a:r>
          </a:p>
          <a:p>
            <a:pPr marL="233363" indent="-233363" eaLnBrk="0" hangingPunct="0">
              <a:spcBef>
                <a:spcPts val="600"/>
              </a:spcBef>
              <a:buSzPct val="130000"/>
            </a:pPr>
            <a:r>
              <a:rPr lang="en-US" sz="2400" kern="1200" dirty="0">
                <a:solidFill>
                  <a:schemeClr val="bg2"/>
                </a:solidFill>
                <a:effectLst/>
                <a:latin typeface="Trebuchet MS" panose="020B0603020202020204" pitchFamily="34" charset="0"/>
                <a:cs typeface="Estrangelo Edessa" panose="03080600000000000000" pitchFamily="66" charset="0"/>
              </a:rPr>
              <a:t>River-Floodplain System (unstratified)</a:t>
            </a:r>
          </a:p>
          <a:p>
            <a:pPr marL="633413" lvl="1" indent="-233363" eaLnBrk="0" hangingPunct="0">
              <a:spcBef>
                <a:spcPts val="600"/>
              </a:spcBef>
              <a:buClr>
                <a:srgbClr val="00B0F0"/>
              </a:buClr>
              <a:buSzPct val="130000"/>
            </a:pPr>
            <a:r>
              <a:rPr lang="en-US" sz="2000" kern="1200" dirty="0">
                <a:solidFill>
                  <a:schemeClr val="bg2"/>
                </a:solidFill>
                <a:effectLst/>
                <a:latin typeface="Trebuchet MS" panose="020B0603020202020204" pitchFamily="34" charset="0"/>
                <a:cs typeface="Estrangelo Edessa" panose="03080600000000000000" pitchFamily="66" charset="0"/>
              </a:rPr>
              <a:t>River channels are modeled as 1D, varying from upstream to downstream</a:t>
            </a:r>
          </a:p>
          <a:p>
            <a:pPr marL="633413" lvl="1" indent="-233363" eaLnBrk="0" hangingPunct="0">
              <a:spcBef>
                <a:spcPts val="600"/>
              </a:spcBef>
              <a:buClr>
                <a:srgbClr val="00B0F0"/>
              </a:buClr>
              <a:buSzPct val="130000"/>
            </a:pPr>
            <a:r>
              <a:rPr lang="en-US" sz="2000" kern="1200" dirty="0">
                <a:solidFill>
                  <a:schemeClr val="bg2"/>
                </a:solidFill>
                <a:effectLst/>
                <a:latin typeface="Trebuchet MS" panose="020B0603020202020204" pitchFamily="34" charset="0"/>
                <a:cs typeface="Estrangelo Edessa" panose="03080600000000000000" pitchFamily="66" charset="0"/>
              </a:rPr>
              <a:t>Hydrologic connectivity across the floodplain is important</a:t>
            </a:r>
          </a:p>
          <a:p>
            <a:pPr marL="1033463" lvl="2" indent="-233363" eaLnBrk="0" hangingPunct="0">
              <a:spcBef>
                <a:spcPts val="600"/>
              </a:spcBef>
              <a:buSzPct val="130000"/>
            </a:pPr>
            <a:r>
              <a:rPr lang="en-US" sz="1800" kern="1200" dirty="0">
                <a:solidFill>
                  <a:schemeClr val="bg2"/>
                </a:solidFill>
                <a:effectLst/>
                <a:latin typeface="Trebuchet MS" panose="020B0603020202020204" pitchFamily="34" charset="0"/>
                <a:cs typeface="Estrangelo Edessa" panose="03080600000000000000" pitchFamily="66" charset="0"/>
              </a:rPr>
              <a:t>2D varying across the landscape</a:t>
            </a:r>
          </a:p>
          <a:p>
            <a:pPr marL="233363" indent="-233363" eaLnBrk="0" hangingPunct="0">
              <a:spcBef>
                <a:spcPts val="600"/>
              </a:spcBef>
              <a:buSzPct val="130000"/>
            </a:pPr>
            <a:endParaRPr lang="en-US" sz="2400" kern="1200" dirty="0">
              <a:solidFill>
                <a:schemeClr val="bg2"/>
              </a:solidFill>
              <a:effectLst/>
              <a:latin typeface="Trebuchet MS" panose="020B0603020202020204" pitchFamily="34" charset="0"/>
              <a:cs typeface="Estrangelo Edessa" panose="03080600000000000000" pitchFamily="66" charset="0"/>
            </a:endParaRPr>
          </a:p>
        </p:txBody>
      </p:sp>
      <p:pic>
        <p:nvPicPr>
          <p:cNvPr id="13" name="Picture 12">
            <a:extLst>
              <a:ext uri="{FF2B5EF4-FFF2-40B4-BE49-F238E27FC236}">
                <a16:creationId xmlns:a16="http://schemas.microsoft.com/office/drawing/2014/main" id="{5FC98D54-35BF-594E-8638-7F7E6E8F54A7}"/>
              </a:ext>
            </a:extLst>
          </p:cNvPr>
          <p:cNvPicPr>
            <a:picLocks noChangeAspect="1"/>
          </p:cNvPicPr>
          <p:nvPr/>
        </p:nvPicPr>
        <p:blipFill>
          <a:blip r:embed="rId3"/>
          <a:stretch>
            <a:fillRect/>
          </a:stretch>
        </p:blipFill>
        <p:spPr>
          <a:xfrm>
            <a:off x="4789394" y="1143000"/>
            <a:ext cx="7326406" cy="2133600"/>
          </a:xfrm>
          <a:prstGeom prst="rect">
            <a:avLst/>
          </a:prstGeom>
        </p:spPr>
      </p:pic>
      <p:pic>
        <p:nvPicPr>
          <p:cNvPr id="17" name="Picture 16">
            <a:extLst>
              <a:ext uri="{FF2B5EF4-FFF2-40B4-BE49-F238E27FC236}">
                <a16:creationId xmlns:a16="http://schemas.microsoft.com/office/drawing/2014/main" id="{CD5EFA52-31C3-2F40-A129-17D01FF883D4}"/>
              </a:ext>
            </a:extLst>
          </p:cNvPr>
          <p:cNvPicPr>
            <a:picLocks noChangeAspect="1"/>
          </p:cNvPicPr>
          <p:nvPr/>
        </p:nvPicPr>
        <p:blipFill>
          <a:blip r:embed="rId4"/>
          <a:stretch>
            <a:fillRect/>
          </a:stretch>
        </p:blipFill>
        <p:spPr>
          <a:xfrm>
            <a:off x="7086600" y="4343400"/>
            <a:ext cx="4876800" cy="2308352"/>
          </a:xfrm>
          <a:prstGeom prst="rect">
            <a:avLst/>
          </a:prstGeom>
        </p:spPr>
      </p:pic>
      <p:sp>
        <p:nvSpPr>
          <p:cNvPr id="8" name="Title 1">
            <a:extLst>
              <a:ext uri="{FF2B5EF4-FFF2-40B4-BE49-F238E27FC236}">
                <a16:creationId xmlns:a16="http://schemas.microsoft.com/office/drawing/2014/main" id="{1BD281A4-62FF-654F-B5B2-FB052144E807}"/>
              </a:ext>
            </a:extLst>
          </p:cNvPr>
          <p:cNvSpPr txBox="1">
            <a:spLocks/>
          </p:cNvSpPr>
          <p:nvPr/>
        </p:nvSpPr>
        <p:spPr bwMode="auto">
          <a:xfrm>
            <a:off x="609596" y="43074"/>
            <a:ext cx="10972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kern="0" dirty="0">
                <a:solidFill>
                  <a:srgbClr val="00CCFF"/>
                </a:solidFill>
              </a:rPr>
              <a:t>Reservoir and River WQ Model Dimensions</a:t>
            </a:r>
            <a:endParaRPr lang="en-US" sz="2000" kern="0" dirty="0">
              <a:solidFill>
                <a:srgbClr val="00CCFF"/>
              </a:solidFill>
            </a:endParaRPr>
          </a:p>
        </p:txBody>
      </p:sp>
    </p:spTree>
    <p:extLst>
      <p:ext uri="{BB962C8B-B14F-4D97-AF65-F5344CB8AC3E}">
        <p14:creationId xmlns:p14="http://schemas.microsoft.com/office/powerpoint/2010/main" val="308202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F98BE0-8908-8F4D-BCD7-DA99ABEC3A75}"/>
              </a:ext>
            </a:extLst>
          </p:cNvPr>
          <p:cNvSpPr/>
          <p:nvPr/>
        </p:nvSpPr>
        <p:spPr bwMode="auto">
          <a:xfrm>
            <a:off x="0" y="1"/>
            <a:ext cx="12191999" cy="6858000"/>
          </a:xfrm>
          <a:prstGeom prst="rect">
            <a:avLst/>
          </a:prstGeom>
          <a:solidFill>
            <a:schemeClr val="tx1">
              <a:alpha val="79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7" name="Content Placeholder 4"/>
          <p:cNvSpPr>
            <a:spLocks noGrp="1"/>
          </p:cNvSpPr>
          <p:nvPr>
            <p:ph idx="1"/>
          </p:nvPr>
        </p:nvSpPr>
        <p:spPr>
          <a:xfrm>
            <a:off x="228600" y="685800"/>
            <a:ext cx="9232900" cy="6019800"/>
          </a:xfrm>
          <a:solidFill>
            <a:schemeClr val="tx1">
              <a:alpha val="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Capabilities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HEC-ResSim incorporates 1D WQ in the reservoir release decision-making process</a:t>
            </a:r>
          </a:p>
          <a:p>
            <a:pPr marL="1033463" lvl="2" indent="-233363" eaLnBrk="0" hangingPunct="0">
              <a:spcBef>
                <a:spcPts val="600"/>
              </a:spcBef>
              <a:buSzPct val="130000"/>
            </a:pPr>
            <a:r>
              <a:rPr lang="en-US" sz="1400" kern="1200" dirty="0">
                <a:solidFill>
                  <a:schemeClr val="bg2"/>
                </a:solidFill>
                <a:effectLst/>
                <a:latin typeface="Trebuchet MS" panose="020B0603020202020204" pitchFamily="34" charset="0"/>
              </a:rPr>
              <a:t>Easy to use, modern graphics and user interface</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CE-QUAL-W2 simulates 2D reservoir WQ</a:t>
            </a:r>
          </a:p>
          <a:p>
            <a:pPr marL="1033463" lvl="2" indent="-233363" eaLnBrk="0" hangingPunct="0">
              <a:spcBef>
                <a:spcPts val="600"/>
              </a:spcBef>
              <a:buSzPct val="130000"/>
            </a:pPr>
            <a:r>
              <a:rPr lang="en-US" sz="1400" kern="1200" dirty="0">
                <a:solidFill>
                  <a:schemeClr val="bg2"/>
                </a:solidFill>
                <a:effectLst/>
                <a:latin typeface="Trebuchet MS" panose="020B0603020202020204" pitchFamily="34" charset="0"/>
              </a:rPr>
              <a:t>Accurately captures in-reservoir processes</a:t>
            </a:r>
          </a:p>
          <a:p>
            <a:pPr marL="1033463" lvl="2" indent="-233363" eaLnBrk="0" hangingPunct="0">
              <a:spcBef>
                <a:spcPts val="600"/>
              </a:spcBef>
              <a:buSzPct val="130000"/>
            </a:pPr>
            <a:r>
              <a:rPr lang="en-US" sz="1400" kern="1200" dirty="0">
                <a:solidFill>
                  <a:schemeClr val="bg2"/>
                </a:solidFill>
                <a:effectLst/>
                <a:latin typeface="Trebuchet MS" panose="020B0603020202020204" pitchFamily="34" charset="0"/>
              </a:rPr>
              <a:t>Widely used, many experienced users, many existing models</a:t>
            </a:r>
          </a:p>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HEC-ResSim gaps: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Lacks the accuracy of higher fidelity 2D WQ reservoir models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Very limited applicability for reservoir studies</a:t>
            </a:r>
          </a:p>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CE-QUAL-W2 gaps: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Lacks operations capabilities, user interface, visualization &amp; analysis capabilities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Unstable for riverine reaches, limiting modeling watershed-scale reservoir systems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Lacks an official ERDC version with proper QA/QC. Cannot currently be used for planning.</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Architecture and logic need to be updated to meet modern standards and computer capabilities (robust storage formats, parallel processing, etc.)</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Updated WQ algorithms need to be incorporated</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Very difficult to link with other models and ecosystem tools (needs improved data structures &amp; input/output)</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Difficult to set up and operate (lacks user interface, input files easy to break)</a:t>
            </a:r>
          </a:p>
        </p:txBody>
      </p:sp>
      <p:pic>
        <p:nvPicPr>
          <p:cNvPr id="10" name="Picture 9">
            <a:extLst>
              <a:ext uri="{FF2B5EF4-FFF2-40B4-BE49-F238E27FC236}">
                <a16:creationId xmlns:a16="http://schemas.microsoft.com/office/drawing/2014/main" id="{0F8C70B5-6816-5D45-BD0E-B93A8BA9F2B6}"/>
              </a:ext>
            </a:extLst>
          </p:cNvPr>
          <p:cNvPicPr>
            <a:picLocks noChangeAspect="1"/>
          </p:cNvPicPr>
          <p:nvPr/>
        </p:nvPicPr>
        <p:blipFill>
          <a:blip r:embed="rId3"/>
          <a:stretch>
            <a:fillRect/>
          </a:stretch>
        </p:blipFill>
        <p:spPr>
          <a:xfrm rot="5400000">
            <a:off x="8801100" y="1959002"/>
            <a:ext cx="3822700" cy="2654300"/>
          </a:xfrm>
          <a:prstGeom prst="rect">
            <a:avLst/>
          </a:prstGeom>
        </p:spPr>
      </p:pic>
      <p:sp>
        <p:nvSpPr>
          <p:cNvPr id="8" name="TextBox 7">
            <a:extLst>
              <a:ext uri="{FF2B5EF4-FFF2-40B4-BE49-F238E27FC236}">
                <a16:creationId xmlns:a16="http://schemas.microsoft.com/office/drawing/2014/main" id="{939B8AAE-60E1-1A4D-A3EA-FCA92A7C8411}"/>
              </a:ext>
            </a:extLst>
          </p:cNvPr>
          <p:cNvSpPr txBox="1"/>
          <p:nvPr/>
        </p:nvSpPr>
        <p:spPr>
          <a:xfrm>
            <a:off x="9753600" y="5204936"/>
            <a:ext cx="2286000" cy="738664"/>
          </a:xfrm>
          <a:prstGeom prst="rect">
            <a:avLst/>
          </a:prstGeom>
          <a:noFill/>
        </p:spPr>
        <p:txBody>
          <a:bodyPr wrap="square" rtlCol="0">
            <a:spAutoFit/>
          </a:bodyPr>
          <a:lstStyle/>
          <a:p>
            <a:r>
              <a:rPr lang="en-US" sz="1400" dirty="0">
                <a:solidFill>
                  <a:schemeClr val="bg2"/>
                </a:solidFill>
              </a:rPr>
              <a:t>CE-QUAL-W2 WQ profiles plotted using Python and matplotlib</a:t>
            </a:r>
          </a:p>
        </p:txBody>
      </p:sp>
      <p:sp>
        <p:nvSpPr>
          <p:cNvPr id="9" name="Title 1">
            <a:extLst>
              <a:ext uri="{FF2B5EF4-FFF2-40B4-BE49-F238E27FC236}">
                <a16:creationId xmlns:a16="http://schemas.microsoft.com/office/drawing/2014/main" id="{DB83E23B-EBAC-F144-9236-578ECDB40DCF}"/>
              </a:ext>
            </a:extLst>
          </p:cNvPr>
          <p:cNvSpPr txBox="1">
            <a:spLocks/>
          </p:cNvSpPr>
          <p:nvPr/>
        </p:nvSpPr>
        <p:spPr bwMode="auto">
          <a:xfrm>
            <a:off x="609599" y="28898"/>
            <a:ext cx="109728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kern="0" dirty="0">
                <a:solidFill>
                  <a:srgbClr val="00CCFF"/>
                </a:solidFill>
              </a:rPr>
              <a:t>Reservoir WQ Capabilities and Modeling Gaps</a:t>
            </a:r>
            <a:endParaRPr lang="en-US" sz="2000" kern="0" dirty="0">
              <a:solidFill>
                <a:srgbClr val="00CCFF"/>
              </a:solidFill>
            </a:endParaRPr>
          </a:p>
        </p:txBody>
      </p:sp>
    </p:spTree>
    <p:extLst>
      <p:ext uri="{BB962C8B-B14F-4D97-AF65-F5344CB8AC3E}">
        <p14:creationId xmlns:p14="http://schemas.microsoft.com/office/powerpoint/2010/main" val="330445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D6AABC-7FEE-0243-ADF0-0785F03154E5}"/>
              </a:ext>
            </a:extLst>
          </p:cNvPr>
          <p:cNvSpPr/>
          <p:nvPr/>
        </p:nvSpPr>
        <p:spPr bwMode="auto">
          <a:xfrm>
            <a:off x="0" y="1"/>
            <a:ext cx="12191999" cy="6858000"/>
          </a:xfrm>
          <a:prstGeom prst="rect">
            <a:avLst/>
          </a:prstGeom>
          <a:solidFill>
            <a:schemeClr val="tx1">
              <a:alpha val="79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7" name="Content Placeholder 4"/>
          <p:cNvSpPr>
            <a:spLocks noGrp="1"/>
          </p:cNvSpPr>
          <p:nvPr>
            <p:ph idx="1"/>
          </p:nvPr>
        </p:nvSpPr>
        <p:spPr>
          <a:xfrm>
            <a:off x="304800" y="685800"/>
            <a:ext cx="9029700" cy="6096000"/>
          </a:xfrm>
          <a:no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Build 2D reservoir WQ modeling program capable of integrating environmental objectives into the reservoir decision-making process.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Framework: Python and Jupyter notebooks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Simulations: Fortran-based WQ engine</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Implement essential operations capabilities</a:t>
            </a:r>
          </a:p>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Leverage CE-QUAL-W2 Program</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Leverage and upgrade CE-QUAL-W2’s hydrodynamics and WQ algorithms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Restructure and upgrade code, data structures, and storage formats</a:t>
            </a:r>
          </a:p>
          <a:p>
            <a:pPr marL="1033463" lvl="2" indent="-233363" eaLnBrk="0" hangingPunct="0">
              <a:spcBef>
                <a:spcPts val="600"/>
              </a:spcBef>
              <a:buSzPct val="130000"/>
            </a:pPr>
            <a:r>
              <a:rPr lang="en-US" sz="1400" kern="1200" dirty="0">
                <a:solidFill>
                  <a:schemeClr val="bg2"/>
                </a:solidFill>
                <a:effectLst/>
                <a:latin typeface="Trebuchet MS" panose="020B0603020202020204" pitchFamily="34" charset="0"/>
              </a:rPr>
              <a:t>Improves robustness and facilitates linking with other models, ecosystem tools, etc.</a:t>
            </a:r>
          </a:p>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Leverage ResSim WQ Program and Components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Implement modern data structures and input/output files (HDF5, DSS, GeoJSON)</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Leverage code to read inflows, outflows, and WQ outputs from HEC-ResSim models</a:t>
            </a:r>
          </a:p>
          <a:p>
            <a:pPr marL="233363" indent="-233363" eaLnBrk="0" hangingPunct="0">
              <a:spcBef>
                <a:spcPts val="600"/>
              </a:spcBef>
              <a:buSzPct val="130000"/>
            </a:pPr>
            <a:r>
              <a:rPr lang="en-US" sz="1800" kern="1200" dirty="0">
                <a:solidFill>
                  <a:schemeClr val="bg2"/>
                </a:solidFill>
                <a:effectLst/>
                <a:latin typeface="Trebuchet MS" panose="020B0603020202020204" pitchFamily="34" charset="0"/>
              </a:rPr>
              <a:t>Leverage RAS 2D WQ Products</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Python framework and Jupyter notebook interface with inline documentation</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Storage formats for 2D data (HDF5) and parameters (JSON)</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Leverage plotting capabilities/components (time series, 2D animations, etc.)</a:t>
            </a:r>
          </a:p>
          <a:p>
            <a:pPr marL="633413" lvl="1" indent="-233363" eaLnBrk="0" hangingPunct="0">
              <a:spcBef>
                <a:spcPts val="600"/>
              </a:spcBef>
              <a:buClr>
                <a:srgbClr val="00B0F0"/>
              </a:buClr>
              <a:buSzPct val="130000"/>
            </a:pPr>
            <a:r>
              <a:rPr lang="en-US" sz="1600" kern="1200" dirty="0">
                <a:solidFill>
                  <a:schemeClr val="bg2"/>
                </a:solidFill>
                <a:effectLst/>
                <a:latin typeface="Trebuchet MS" panose="020B0603020202020204" pitchFamily="34" charset="0"/>
              </a:rPr>
              <a:t>Note: Co-development of RAS 2D WQ and Reservoir 2D WQ is feasible and efficient. Components will be built that flexibly address river and reservoir modeling, visualization, and analysis needs.</a:t>
            </a:r>
          </a:p>
        </p:txBody>
      </p:sp>
      <p:pic>
        <p:nvPicPr>
          <p:cNvPr id="3" name="Picture 2">
            <a:extLst>
              <a:ext uri="{FF2B5EF4-FFF2-40B4-BE49-F238E27FC236}">
                <a16:creationId xmlns:a16="http://schemas.microsoft.com/office/drawing/2014/main" id="{8CEE5A42-197E-4647-AF23-983AC1A09AD0}"/>
              </a:ext>
            </a:extLst>
          </p:cNvPr>
          <p:cNvPicPr>
            <a:picLocks noChangeAspect="1"/>
          </p:cNvPicPr>
          <p:nvPr/>
        </p:nvPicPr>
        <p:blipFill>
          <a:blip r:embed="rId3"/>
          <a:stretch>
            <a:fillRect/>
          </a:stretch>
        </p:blipFill>
        <p:spPr>
          <a:xfrm>
            <a:off x="9182100" y="3352800"/>
            <a:ext cx="2781300" cy="2692400"/>
          </a:xfrm>
          <a:prstGeom prst="rect">
            <a:avLst/>
          </a:prstGeom>
        </p:spPr>
      </p:pic>
      <p:pic>
        <p:nvPicPr>
          <p:cNvPr id="4" name="Picture 3">
            <a:extLst>
              <a:ext uri="{FF2B5EF4-FFF2-40B4-BE49-F238E27FC236}">
                <a16:creationId xmlns:a16="http://schemas.microsoft.com/office/drawing/2014/main" id="{F6FEC2C1-5446-7B4A-8E4D-AEDDE34D95D7}"/>
              </a:ext>
            </a:extLst>
          </p:cNvPr>
          <p:cNvPicPr>
            <a:picLocks noChangeAspect="1"/>
          </p:cNvPicPr>
          <p:nvPr/>
        </p:nvPicPr>
        <p:blipFill>
          <a:blip r:embed="rId4"/>
          <a:stretch>
            <a:fillRect/>
          </a:stretch>
        </p:blipFill>
        <p:spPr>
          <a:xfrm>
            <a:off x="9182100" y="441980"/>
            <a:ext cx="2781300" cy="2311400"/>
          </a:xfrm>
          <a:prstGeom prst="rect">
            <a:avLst/>
          </a:prstGeom>
        </p:spPr>
      </p:pic>
      <p:sp>
        <p:nvSpPr>
          <p:cNvPr id="6" name="TextBox 5">
            <a:extLst>
              <a:ext uri="{FF2B5EF4-FFF2-40B4-BE49-F238E27FC236}">
                <a16:creationId xmlns:a16="http://schemas.microsoft.com/office/drawing/2014/main" id="{03722001-4758-FD4A-89B9-B6CC21DE87BB}"/>
              </a:ext>
            </a:extLst>
          </p:cNvPr>
          <p:cNvSpPr txBox="1"/>
          <p:nvPr/>
        </p:nvSpPr>
        <p:spPr>
          <a:xfrm>
            <a:off x="9182100" y="6043136"/>
            <a:ext cx="2781300" cy="738664"/>
          </a:xfrm>
          <a:prstGeom prst="rect">
            <a:avLst/>
          </a:prstGeom>
          <a:noFill/>
        </p:spPr>
        <p:txBody>
          <a:bodyPr wrap="square" rtlCol="0">
            <a:spAutoFit/>
          </a:bodyPr>
          <a:lstStyle/>
          <a:p>
            <a:r>
              <a:rPr lang="en-US" sz="1400" dirty="0">
                <a:solidFill>
                  <a:schemeClr val="bg2"/>
                </a:solidFill>
              </a:rPr>
              <a:t>Reservoir temperature model, showing variability along the river/reservoir channel</a:t>
            </a:r>
          </a:p>
        </p:txBody>
      </p:sp>
      <p:sp>
        <p:nvSpPr>
          <p:cNvPr id="8" name="TextBox 7">
            <a:extLst>
              <a:ext uri="{FF2B5EF4-FFF2-40B4-BE49-F238E27FC236}">
                <a16:creationId xmlns:a16="http://schemas.microsoft.com/office/drawing/2014/main" id="{CBF2E15A-66C1-B947-A21A-5AF6F10E670D}"/>
              </a:ext>
            </a:extLst>
          </p:cNvPr>
          <p:cNvSpPr txBox="1"/>
          <p:nvPr/>
        </p:nvSpPr>
        <p:spPr>
          <a:xfrm>
            <a:off x="9182100" y="2753380"/>
            <a:ext cx="2781300" cy="523220"/>
          </a:xfrm>
          <a:prstGeom prst="rect">
            <a:avLst/>
          </a:prstGeom>
          <a:noFill/>
        </p:spPr>
        <p:txBody>
          <a:bodyPr wrap="square" rtlCol="0">
            <a:spAutoFit/>
          </a:bodyPr>
          <a:lstStyle/>
          <a:p>
            <a:r>
              <a:rPr lang="en-US" sz="1400" dirty="0">
                <a:solidFill>
                  <a:schemeClr val="bg2"/>
                </a:solidFill>
              </a:rPr>
              <a:t>RAS 2D depths and velocities. Example product for RAS 2D WQ</a:t>
            </a:r>
          </a:p>
        </p:txBody>
      </p:sp>
      <p:sp>
        <p:nvSpPr>
          <p:cNvPr id="10" name="Title 1">
            <a:extLst>
              <a:ext uri="{FF2B5EF4-FFF2-40B4-BE49-F238E27FC236}">
                <a16:creationId xmlns:a16="http://schemas.microsoft.com/office/drawing/2014/main" id="{9BC8DC60-CF97-2040-9273-45659F20D708}"/>
              </a:ext>
            </a:extLst>
          </p:cNvPr>
          <p:cNvSpPr txBox="1">
            <a:spLocks/>
          </p:cNvSpPr>
          <p:nvPr/>
        </p:nvSpPr>
        <p:spPr bwMode="auto">
          <a:xfrm>
            <a:off x="304800" y="28895"/>
            <a:ext cx="8648701"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kern="0" dirty="0">
                <a:solidFill>
                  <a:srgbClr val="00CCFF"/>
                </a:solidFill>
              </a:rPr>
              <a:t>CE-QUAL-W2 V5.0 Development</a:t>
            </a:r>
            <a:endParaRPr lang="en-US" sz="2000" kern="0" dirty="0">
              <a:solidFill>
                <a:srgbClr val="00CCFF"/>
              </a:solidFill>
            </a:endParaRPr>
          </a:p>
        </p:txBody>
      </p:sp>
    </p:spTree>
    <p:extLst>
      <p:ext uri="{BB962C8B-B14F-4D97-AF65-F5344CB8AC3E}">
        <p14:creationId xmlns:p14="http://schemas.microsoft.com/office/powerpoint/2010/main" val="389477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318"/>
            <a:ext cx="12204880" cy="6858000"/>
          </a:xfrm>
          <a:prstGeom prst="rect">
            <a:avLst/>
          </a:prstGeom>
        </p:spPr>
      </p:pic>
      <p:sp>
        <p:nvSpPr>
          <p:cNvPr id="24" name="Rectangle 2"/>
          <p:cNvSpPr txBox="1">
            <a:spLocks noChangeArrowheads="1"/>
          </p:cNvSpPr>
          <p:nvPr/>
        </p:nvSpPr>
        <p:spPr>
          <a:xfrm>
            <a:off x="-12879" y="0"/>
            <a:ext cx="12204879" cy="838200"/>
          </a:xfrm>
          <a:prstGeom prst="rect">
            <a:avLst/>
          </a:prstGeom>
          <a:solidFill>
            <a:schemeClr val="tx1">
              <a:alpha val="40000"/>
            </a:schemeClr>
          </a:solidFill>
          <a:effectLst/>
        </p:spPr>
        <p:txBody>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sz="4800" kern="0" dirty="0">
                <a:solidFill>
                  <a:srgbClr val="00CCFF"/>
                </a:solidFill>
              </a:rPr>
              <a:t>Watershed Runoff Water Quality Modeling</a:t>
            </a:r>
            <a:endParaRPr lang="en-US" kern="0" dirty="0">
              <a:solidFill>
                <a:srgbClr val="33CC33"/>
              </a:solidFill>
            </a:endParaRPr>
          </a:p>
        </p:txBody>
      </p:sp>
    </p:spTree>
    <p:extLst>
      <p:ext uri="{BB962C8B-B14F-4D97-AF65-F5344CB8AC3E}">
        <p14:creationId xmlns:p14="http://schemas.microsoft.com/office/powerpoint/2010/main" val="112530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1981200" y="76200"/>
            <a:ext cx="8229600" cy="99060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rPr>
              <a:t>HEC-HMS Water Quality</a:t>
            </a:r>
            <a:br>
              <a:rPr lang="en-US" dirty="0">
                <a:solidFill>
                  <a:srgbClr val="00CCFF"/>
                </a:solidFill>
              </a:rPr>
            </a:br>
            <a:r>
              <a:rPr lang="en-US" sz="3200" dirty="0">
                <a:solidFill>
                  <a:srgbClr val="33CC33"/>
                </a:solidFill>
              </a:rPr>
              <a:t>Objective</a:t>
            </a:r>
            <a:endParaRPr lang="en-US" dirty="0">
              <a:solidFill>
                <a:srgbClr val="33CC33"/>
              </a:solidFill>
            </a:endParaRPr>
          </a:p>
        </p:txBody>
      </p:sp>
      <p:sp>
        <p:nvSpPr>
          <p:cNvPr id="5" name="Rectangle 3" descr="Rectangle: Click to edit Master text styles&#10;Second level&#10;Third level&#10;Fourth level&#10;Fifth level"/>
          <p:cNvSpPr txBox="1">
            <a:spLocks noChangeArrowheads="1"/>
          </p:cNvSpPr>
          <p:nvPr/>
        </p:nvSpPr>
        <p:spPr bwMode="auto">
          <a:xfrm>
            <a:off x="228600" y="1143000"/>
            <a:ext cx="6858000" cy="5562600"/>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defPPr>
              <a:defRPr lang="en-US"/>
            </a:defPPr>
            <a:lvl1pPr marL="233363" lvl="0" indent="-233363">
              <a:spcBef>
                <a:spcPts val="600"/>
              </a:spcBef>
              <a:buClr>
                <a:srgbClr val="00B0F0"/>
              </a:buClr>
              <a:buSzPct val="130000"/>
              <a:buFont typeface="Arial" pitchFamily="34" charset="0"/>
              <a:buChar char="•"/>
              <a:defRPr sz="2000">
                <a:effectLst>
                  <a:outerShdw blurRad="38100" dist="38100" dir="2700000" algn="tl">
                    <a:srgbClr val="000000"/>
                  </a:outerShdw>
                </a:effectLst>
                <a:latin typeface="Trebuchet MS" panose="020B0603020202020204" pitchFamily="34" charset="0"/>
                <a:cs typeface="Estrangelo Edessa" panose="03080600000000000000" pitchFamily="66" charset="0"/>
              </a:defRPr>
            </a:lvl1pPr>
            <a:lvl2pPr marL="690563" lvl="1" indent="-233363">
              <a:spcBef>
                <a:spcPct val="20000"/>
              </a:spcBef>
              <a:buClr>
                <a:srgbClr val="FFC000"/>
              </a:buClr>
              <a:buSzPct val="130000"/>
              <a:buFont typeface="Arial" pitchFamily="34" charset="0"/>
              <a:buChar char="•"/>
              <a:defRPr sz="1800">
                <a:effectLst>
                  <a:outerShdw blurRad="38100" dist="38100" dir="2700000" algn="tl">
                    <a:srgbClr val="000000"/>
                  </a:outerShdw>
                </a:effectLst>
                <a:latin typeface="Trebuchet MS" panose="020B0603020202020204" pitchFamily="34" charset="0"/>
                <a:cs typeface="Estrangelo Edessa" panose="03080600000000000000" pitchFamily="66" charset="0"/>
              </a:defRPr>
            </a:lvl2pPr>
            <a:lvl3pPr marL="1147763" lvl="2" indent="-233363">
              <a:spcBef>
                <a:spcPct val="20000"/>
              </a:spcBef>
              <a:buClr>
                <a:srgbClr val="00B0F0"/>
              </a:buClr>
              <a:buSzPct val="130000"/>
              <a:buFont typeface="Arial" pitchFamily="34" charset="0"/>
              <a:buChar char="•"/>
              <a:defRPr sz="1600">
                <a:effectLst>
                  <a:outerShdw blurRad="38100" dist="38100" dir="2700000" algn="tl">
                    <a:srgbClr val="000000"/>
                  </a:outerShdw>
                </a:effectLst>
                <a:latin typeface="+mn-lt"/>
              </a:defRPr>
            </a:lvl3pPr>
            <a:lvl4pPr marL="1600200" indent="-228600">
              <a:spcBef>
                <a:spcPct val="20000"/>
              </a:spcBef>
              <a:buClr>
                <a:schemeClr val="folHlink"/>
              </a:buClr>
              <a:buSzPct val="65000"/>
              <a:buFont typeface="Courier New" pitchFamily="49" charset="0"/>
              <a:buChar char="o"/>
              <a:defRPr sz="1400">
                <a:effectLst>
                  <a:outerShdw blurRad="38100" dist="38100" dir="2700000" algn="tl">
                    <a:srgbClr val="000000"/>
                  </a:outerShdw>
                </a:effectLst>
                <a:latin typeface="+mn-lt"/>
              </a:defRPr>
            </a:lvl4pPr>
            <a:lvl5pPr marL="2057400" indent="-228600">
              <a:spcBef>
                <a:spcPct val="20000"/>
              </a:spcBef>
              <a:buClr>
                <a:srgbClr val="00B0F0"/>
              </a:buClr>
              <a:buSzPct val="65000"/>
              <a:buFont typeface="Courier New" pitchFamily="49" charset="0"/>
              <a:buChar char="o"/>
              <a:defRPr sz="1400">
                <a:effectLst>
                  <a:outerShdw blurRad="38100" dist="38100" dir="2700000" algn="tl">
                    <a:srgbClr val="000000"/>
                  </a:outerShdw>
                </a:effectLst>
                <a:latin typeface="+mn-lt"/>
              </a:defRPr>
            </a:lvl5pPr>
            <a:lvl6pPr marL="25146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6pPr>
            <a:lvl7pPr marL="29718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7pPr>
            <a:lvl8pPr marL="34290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8pPr>
            <a:lvl9pPr marL="38862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9pPr>
          </a:lstStyle>
          <a:p>
            <a:r>
              <a:rPr lang="en-US" sz="2400" dirty="0"/>
              <a:t>Build water quality modeling and analysis capabilities for HEC-HMS, in collaboration with ERDC Environmental Laboratory (ERDC-EL). </a:t>
            </a:r>
          </a:p>
          <a:p>
            <a:pPr lvl="1"/>
            <a:r>
              <a:rPr lang="en-US" sz="2000" dirty="0"/>
              <a:t>Implement simulation of the water temperature and user-defined general constituents for:</a:t>
            </a:r>
          </a:p>
          <a:p>
            <a:pPr lvl="2"/>
            <a:r>
              <a:rPr lang="en-US" sz="1800" dirty="0"/>
              <a:t>Overland flow</a:t>
            </a:r>
          </a:p>
          <a:p>
            <a:pPr lvl="2"/>
            <a:r>
              <a:rPr lang="en-US" sz="1800" dirty="0"/>
              <a:t>Streams</a:t>
            </a:r>
          </a:p>
          <a:p>
            <a:pPr lvl="2"/>
            <a:r>
              <a:rPr lang="en-US" sz="1800" dirty="0"/>
              <a:t>Reservoirs</a:t>
            </a:r>
          </a:p>
          <a:p>
            <a:r>
              <a:rPr lang="en-US" sz="2400" dirty="0"/>
              <a:t>This will form the foundation for a generalized next-generation watershed water quality modeling system capable of simulating non-point source water quality (nutrients, dissolved oxygen, phytoplankton, and bacteria) and characterizing its effects on the watershed.</a:t>
            </a:r>
          </a:p>
        </p:txBody>
      </p:sp>
      <p:pic>
        <p:nvPicPr>
          <p:cNvPr id="4" name="Picture 21" descr="Image result for runof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65783" y="1143000"/>
            <a:ext cx="3911817" cy="32766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7" name="Picture 3" descr="Inline image 1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48600" y="3733800"/>
            <a:ext cx="4089757" cy="3067318"/>
          </a:xfrm>
          <a:prstGeom prst="rect">
            <a:avLst/>
          </a:prstGeom>
          <a:noFill/>
          <a:ln>
            <a:noFill/>
          </a:ln>
          <a:effectLst>
            <a:softEdge rad="762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73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158463F-F956-B24B-B192-8C3D58DE9505}"/>
              </a:ext>
            </a:extLst>
          </p:cNvPr>
          <p:cNvSpPr/>
          <p:nvPr/>
        </p:nvSpPr>
        <p:spPr bwMode="auto">
          <a:xfrm>
            <a:off x="304798" y="800099"/>
            <a:ext cx="11582401" cy="5948365"/>
          </a:xfrm>
          <a:prstGeom prst="roundRect">
            <a:avLst/>
          </a:prstGeom>
          <a:solidFill>
            <a:schemeClr val="tx1">
              <a:alpha val="87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2" name="Title 1"/>
          <p:cNvSpPr>
            <a:spLocks noGrp="1"/>
          </p:cNvSpPr>
          <p:nvPr>
            <p:ph type="title"/>
          </p:nvPr>
        </p:nvSpPr>
        <p:spPr>
          <a:xfrm>
            <a:off x="304800" y="76200"/>
            <a:ext cx="11582400" cy="579119"/>
          </a:xfrm>
        </p:spPr>
        <p:txBody>
          <a:bodyPr/>
          <a:lstStyle/>
          <a:p>
            <a:r>
              <a:rPr lang="en-US" dirty="0">
                <a:solidFill>
                  <a:srgbClr val="00B0F0"/>
                </a:solidFill>
              </a:rPr>
              <a:t>Integrated Environmental Modeling Tools</a:t>
            </a:r>
            <a:endParaRPr lang="en-US" sz="1600" dirty="0">
              <a:solidFill>
                <a:srgbClr val="FF0000"/>
              </a:solidFill>
            </a:endParaRPr>
          </a:p>
        </p:txBody>
      </p:sp>
      <p:sp>
        <p:nvSpPr>
          <p:cNvPr id="3" name="TextBox 2">
            <a:extLst>
              <a:ext uri="{FF2B5EF4-FFF2-40B4-BE49-F238E27FC236}">
                <a16:creationId xmlns:a16="http://schemas.microsoft.com/office/drawing/2014/main" id="{4735F5BE-ECAD-644D-9C18-8776C1C4FF8B}"/>
              </a:ext>
            </a:extLst>
          </p:cNvPr>
          <p:cNvSpPr txBox="1"/>
          <p:nvPr/>
        </p:nvSpPr>
        <p:spPr>
          <a:xfrm>
            <a:off x="957273" y="881060"/>
            <a:ext cx="2781300" cy="369332"/>
          </a:xfrm>
          <a:prstGeom prst="rect">
            <a:avLst/>
          </a:prstGeom>
          <a:noFill/>
        </p:spPr>
        <p:txBody>
          <a:bodyPr wrap="square" rtlCol="0">
            <a:spAutoFit/>
          </a:bodyPr>
          <a:lstStyle/>
          <a:p>
            <a:pPr algn="ctr"/>
            <a:r>
              <a:rPr lang="en-US" dirty="0">
                <a:solidFill>
                  <a:schemeClr val="bg2"/>
                </a:solidFill>
              </a:rPr>
              <a:t>Hydraulics and Hydrology</a:t>
            </a:r>
          </a:p>
        </p:txBody>
      </p:sp>
      <p:sp>
        <p:nvSpPr>
          <p:cNvPr id="5" name="TextBox 4">
            <a:extLst>
              <a:ext uri="{FF2B5EF4-FFF2-40B4-BE49-F238E27FC236}">
                <a16:creationId xmlns:a16="http://schemas.microsoft.com/office/drawing/2014/main" id="{3D9D97E8-A2AD-C043-9F6F-B70E6FC6AE99}"/>
              </a:ext>
            </a:extLst>
          </p:cNvPr>
          <p:cNvSpPr txBox="1"/>
          <p:nvPr/>
        </p:nvSpPr>
        <p:spPr>
          <a:xfrm>
            <a:off x="4710116" y="881060"/>
            <a:ext cx="2781300" cy="369332"/>
          </a:xfrm>
          <a:prstGeom prst="rect">
            <a:avLst/>
          </a:prstGeom>
          <a:noFill/>
        </p:spPr>
        <p:txBody>
          <a:bodyPr wrap="square" rtlCol="0">
            <a:spAutoFit/>
          </a:bodyPr>
          <a:lstStyle/>
          <a:p>
            <a:pPr algn="ctr"/>
            <a:r>
              <a:rPr lang="en-US" dirty="0">
                <a:solidFill>
                  <a:schemeClr val="bg2"/>
                </a:solidFill>
              </a:rPr>
              <a:t>Water Quality</a:t>
            </a:r>
          </a:p>
        </p:txBody>
      </p:sp>
      <p:sp>
        <p:nvSpPr>
          <p:cNvPr id="6" name="TextBox 5">
            <a:extLst>
              <a:ext uri="{FF2B5EF4-FFF2-40B4-BE49-F238E27FC236}">
                <a16:creationId xmlns:a16="http://schemas.microsoft.com/office/drawing/2014/main" id="{B8F0967F-718F-A64E-823C-5C7932AF8FE3}"/>
              </a:ext>
            </a:extLst>
          </p:cNvPr>
          <p:cNvSpPr txBox="1"/>
          <p:nvPr/>
        </p:nvSpPr>
        <p:spPr>
          <a:xfrm>
            <a:off x="8448679" y="881060"/>
            <a:ext cx="2781300" cy="369332"/>
          </a:xfrm>
          <a:prstGeom prst="rect">
            <a:avLst/>
          </a:prstGeom>
          <a:noFill/>
        </p:spPr>
        <p:txBody>
          <a:bodyPr wrap="square" rtlCol="0">
            <a:spAutoFit/>
          </a:bodyPr>
          <a:lstStyle/>
          <a:p>
            <a:pPr algn="ctr"/>
            <a:r>
              <a:rPr lang="en-US" dirty="0">
                <a:solidFill>
                  <a:schemeClr val="bg2"/>
                </a:solidFill>
              </a:rPr>
              <a:t>Vegetation</a:t>
            </a:r>
          </a:p>
        </p:txBody>
      </p:sp>
      <p:pic>
        <p:nvPicPr>
          <p:cNvPr id="11" name="Picture 3">
            <a:extLst>
              <a:ext uri="{FF2B5EF4-FFF2-40B4-BE49-F238E27FC236}">
                <a16:creationId xmlns:a16="http://schemas.microsoft.com/office/drawing/2014/main" id="{344DAED5-407A-494B-8648-57F6D7CF74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3914" y="3237329"/>
            <a:ext cx="2885904" cy="215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 ">
            <a:extLst>
              <a:ext uri="{FF2B5EF4-FFF2-40B4-BE49-F238E27FC236}">
                <a16:creationId xmlns:a16="http://schemas.microsoft.com/office/drawing/2014/main" id="{0B35BE72-ACF2-0346-9AAD-2D1865870C0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49591" y="4361378"/>
            <a:ext cx="2885904" cy="2328625"/>
          </a:xfrm>
          <a:prstGeom prst="rect">
            <a:avLst/>
          </a:prstGeom>
          <a:noFill/>
        </p:spPr>
      </p:pic>
      <p:pic>
        <p:nvPicPr>
          <p:cNvPr id="13" name="Picture 12">
            <a:extLst>
              <a:ext uri="{FF2B5EF4-FFF2-40B4-BE49-F238E27FC236}">
                <a16:creationId xmlns:a16="http://schemas.microsoft.com/office/drawing/2014/main" id="{EE3B623D-635C-1945-BEEF-2EA84EE6041D}"/>
              </a:ext>
            </a:extLst>
          </p:cNvPr>
          <p:cNvPicPr>
            <a:picLocks noChangeAspect="1"/>
          </p:cNvPicPr>
          <p:nvPr/>
        </p:nvPicPr>
        <p:blipFill>
          <a:blip r:embed="rId5"/>
          <a:stretch>
            <a:fillRect/>
          </a:stretch>
        </p:blipFill>
        <p:spPr>
          <a:xfrm>
            <a:off x="4312779" y="1321533"/>
            <a:ext cx="1719271" cy="1681346"/>
          </a:xfrm>
          <a:prstGeom prst="rect">
            <a:avLst/>
          </a:prstGeom>
        </p:spPr>
      </p:pic>
      <p:pic>
        <p:nvPicPr>
          <p:cNvPr id="14" name="Picture 13">
            <a:extLst>
              <a:ext uri="{FF2B5EF4-FFF2-40B4-BE49-F238E27FC236}">
                <a16:creationId xmlns:a16="http://schemas.microsoft.com/office/drawing/2014/main" id="{56C7BA0F-2C92-534A-A6F3-8B19033388C1}"/>
              </a:ext>
            </a:extLst>
          </p:cNvPr>
          <p:cNvPicPr>
            <a:picLocks noChangeAspect="1"/>
          </p:cNvPicPr>
          <p:nvPr/>
        </p:nvPicPr>
        <p:blipFill>
          <a:blip r:embed="rId6"/>
          <a:stretch>
            <a:fillRect/>
          </a:stretch>
        </p:blipFill>
        <p:spPr>
          <a:xfrm>
            <a:off x="6215083" y="1326031"/>
            <a:ext cx="1740820" cy="1478804"/>
          </a:xfrm>
          <a:prstGeom prst="rect">
            <a:avLst/>
          </a:prstGeom>
        </p:spPr>
      </p:pic>
      <p:grpSp>
        <p:nvGrpSpPr>
          <p:cNvPr id="15" name="Group 14">
            <a:extLst>
              <a:ext uri="{FF2B5EF4-FFF2-40B4-BE49-F238E27FC236}">
                <a16:creationId xmlns:a16="http://schemas.microsoft.com/office/drawing/2014/main" id="{5D34E291-433E-FA4E-B80E-F5F06D3A3E4E}"/>
              </a:ext>
            </a:extLst>
          </p:cNvPr>
          <p:cNvGrpSpPr/>
          <p:nvPr/>
        </p:nvGrpSpPr>
        <p:grpSpPr>
          <a:xfrm>
            <a:off x="5209100" y="4382541"/>
            <a:ext cx="2568559" cy="2328625"/>
            <a:chOff x="6193997" y="1832754"/>
            <a:chExt cx="2528963" cy="2292728"/>
          </a:xfrm>
        </p:grpSpPr>
        <p:sp>
          <p:nvSpPr>
            <p:cNvPr id="16" name="Rectangle 15">
              <a:extLst>
                <a:ext uri="{FF2B5EF4-FFF2-40B4-BE49-F238E27FC236}">
                  <a16:creationId xmlns:a16="http://schemas.microsoft.com/office/drawing/2014/main" id="{C34F3357-4194-8C41-BD68-D9D7C4FC122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65D4B4C4-8D40-F541-BF57-A8A1158E14AD}"/>
                </a:ext>
              </a:extLst>
            </p:cNvPr>
            <p:cNvGrpSpPr/>
            <p:nvPr/>
          </p:nvGrpSpPr>
          <p:grpSpPr>
            <a:xfrm>
              <a:off x="6193997" y="1832754"/>
              <a:ext cx="2528963" cy="2292728"/>
              <a:chOff x="6193997" y="1832754"/>
              <a:chExt cx="2528963" cy="2292728"/>
            </a:xfrm>
          </p:grpSpPr>
          <p:pic>
            <p:nvPicPr>
              <p:cNvPr id="18" name="Picture 8" descr="w2">
                <a:extLst>
                  <a:ext uri="{FF2B5EF4-FFF2-40B4-BE49-F238E27FC236}">
                    <a16:creationId xmlns:a16="http://schemas.microsoft.com/office/drawing/2014/main" id="{87F749E3-2532-3345-A135-B29EFF25D35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690" r="11120"/>
              <a:stretch/>
            </p:blipFill>
            <p:spPr bwMode="auto">
              <a:xfrm>
                <a:off x="6193997" y="1859976"/>
                <a:ext cx="2506667" cy="226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8932E5D0-506C-B447-BD52-0AEB5782B7FC}"/>
                  </a:ext>
                </a:extLst>
              </p:cNvPr>
              <p:cNvSpPr txBox="1"/>
              <p:nvPr/>
            </p:nvSpPr>
            <p:spPr>
              <a:xfrm rot="16200000">
                <a:off x="5927466" y="2818109"/>
                <a:ext cx="854721" cy="215444"/>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Elevation, M </a:t>
                </a:r>
              </a:p>
            </p:txBody>
          </p:sp>
          <p:sp>
            <p:nvSpPr>
              <p:cNvPr id="20" name="TextBox 19">
                <a:extLst>
                  <a:ext uri="{FF2B5EF4-FFF2-40B4-BE49-F238E27FC236}">
                    <a16:creationId xmlns:a16="http://schemas.microsoft.com/office/drawing/2014/main" id="{FE77F00D-CF84-E348-B02A-B0B3C8FCFC15}"/>
                  </a:ext>
                </a:extLst>
              </p:cNvPr>
              <p:cNvSpPr txBox="1"/>
              <p:nvPr/>
            </p:nvSpPr>
            <p:spPr>
              <a:xfrm>
                <a:off x="6662869" y="1832754"/>
                <a:ext cx="595331" cy="292388"/>
              </a:xfrm>
              <a:prstGeom prst="rect">
                <a:avLst/>
              </a:prstGeom>
              <a:solidFill>
                <a:schemeClr val="tx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River Section</a:t>
                </a:r>
              </a:p>
            </p:txBody>
          </p:sp>
          <p:sp>
            <p:nvSpPr>
              <p:cNvPr id="21" name="TextBox 20">
                <a:extLst>
                  <a:ext uri="{FF2B5EF4-FFF2-40B4-BE49-F238E27FC236}">
                    <a16:creationId xmlns:a16="http://schemas.microsoft.com/office/drawing/2014/main" id="{853FF8F1-19A5-1D40-99F9-264AA9450ED8}"/>
                  </a:ext>
                </a:extLst>
              </p:cNvPr>
              <p:cNvSpPr txBox="1"/>
              <p:nvPr/>
            </p:nvSpPr>
            <p:spPr>
              <a:xfrm>
                <a:off x="7311082" y="2107008"/>
                <a:ext cx="668465" cy="215444"/>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Reservoir</a:t>
                </a:r>
              </a:p>
            </p:txBody>
          </p:sp>
          <p:sp>
            <p:nvSpPr>
              <p:cNvPr id="22" name="TextBox 21">
                <a:extLst>
                  <a:ext uri="{FF2B5EF4-FFF2-40B4-BE49-F238E27FC236}">
                    <a16:creationId xmlns:a16="http://schemas.microsoft.com/office/drawing/2014/main" id="{D64C6AAA-A724-444B-A397-CB80746000A9}"/>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sp>
            <p:nvSpPr>
              <p:cNvPr id="23" name="TextBox 22">
                <a:extLst>
                  <a:ext uri="{FF2B5EF4-FFF2-40B4-BE49-F238E27FC236}">
                    <a16:creationId xmlns:a16="http://schemas.microsoft.com/office/drawing/2014/main" id="{2C96EB9B-19D5-DD48-9B02-D8F92C9BA66F}"/>
                  </a:ext>
                </a:extLst>
              </p:cNvPr>
              <p:cNvSpPr txBox="1"/>
              <p:nvPr/>
            </p:nvSpPr>
            <p:spPr>
              <a:xfrm>
                <a:off x="7113893" y="3926184"/>
                <a:ext cx="910521" cy="914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Distance, M </a:t>
                </a:r>
              </a:p>
            </p:txBody>
          </p:sp>
        </p:grpSp>
      </p:grpSp>
      <p:pic>
        <p:nvPicPr>
          <p:cNvPr id="24" name="Picture 23">
            <a:extLst>
              <a:ext uri="{FF2B5EF4-FFF2-40B4-BE49-F238E27FC236}">
                <a16:creationId xmlns:a16="http://schemas.microsoft.com/office/drawing/2014/main" id="{6A76C9D2-40E1-D246-BD6C-D966D0664D87}"/>
              </a:ext>
            </a:extLst>
          </p:cNvPr>
          <p:cNvPicPr>
            <a:picLocks noChangeAspect="1"/>
          </p:cNvPicPr>
          <p:nvPr/>
        </p:nvPicPr>
        <p:blipFill>
          <a:blip r:embed="rId8"/>
          <a:stretch>
            <a:fillRect/>
          </a:stretch>
        </p:blipFill>
        <p:spPr>
          <a:xfrm>
            <a:off x="8578022" y="1321533"/>
            <a:ext cx="2133142" cy="1108661"/>
          </a:xfrm>
          <a:prstGeom prst="rect">
            <a:avLst/>
          </a:prstGeom>
        </p:spPr>
      </p:pic>
      <p:pic>
        <p:nvPicPr>
          <p:cNvPr id="25" name="Picture 24">
            <a:extLst>
              <a:ext uri="{FF2B5EF4-FFF2-40B4-BE49-F238E27FC236}">
                <a16:creationId xmlns:a16="http://schemas.microsoft.com/office/drawing/2014/main" id="{DBDABEE8-C4FF-6943-A0AD-F373DFBB0B4D}"/>
              </a:ext>
            </a:extLst>
          </p:cNvPr>
          <p:cNvPicPr>
            <a:picLocks noChangeAspect="1"/>
          </p:cNvPicPr>
          <p:nvPr/>
        </p:nvPicPr>
        <p:blipFill>
          <a:blip r:embed="rId9"/>
          <a:stretch>
            <a:fillRect/>
          </a:stretch>
        </p:blipFill>
        <p:spPr>
          <a:xfrm>
            <a:off x="9413558" y="2471886"/>
            <a:ext cx="2116444" cy="1219645"/>
          </a:xfrm>
          <a:prstGeom prst="rect">
            <a:avLst/>
          </a:prstGeom>
        </p:spPr>
      </p:pic>
      <p:pic>
        <p:nvPicPr>
          <p:cNvPr id="26" name="Picture 25">
            <a:extLst>
              <a:ext uri="{FF2B5EF4-FFF2-40B4-BE49-F238E27FC236}">
                <a16:creationId xmlns:a16="http://schemas.microsoft.com/office/drawing/2014/main" id="{95AB77CE-5AB2-D24A-B6C6-5CCAF3BE8A06}"/>
              </a:ext>
            </a:extLst>
          </p:cNvPr>
          <p:cNvPicPr>
            <a:picLocks noChangeAspect="1"/>
          </p:cNvPicPr>
          <p:nvPr/>
        </p:nvPicPr>
        <p:blipFill>
          <a:blip r:embed="rId10"/>
          <a:stretch>
            <a:fillRect/>
          </a:stretch>
        </p:blipFill>
        <p:spPr>
          <a:xfrm>
            <a:off x="8529519" y="3743253"/>
            <a:ext cx="2213200" cy="1147470"/>
          </a:xfrm>
          <a:prstGeom prst="rect">
            <a:avLst/>
          </a:prstGeom>
        </p:spPr>
      </p:pic>
      <p:pic>
        <p:nvPicPr>
          <p:cNvPr id="10" name="Picture 9">
            <a:extLst>
              <a:ext uri="{FF2B5EF4-FFF2-40B4-BE49-F238E27FC236}">
                <a16:creationId xmlns:a16="http://schemas.microsoft.com/office/drawing/2014/main" id="{E0395EEA-1FF5-064D-800D-9DE5C0EAD14B}"/>
              </a:ext>
            </a:extLst>
          </p:cNvPr>
          <p:cNvPicPr>
            <a:picLocks noChangeAspect="1"/>
          </p:cNvPicPr>
          <p:nvPr/>
        </p:nvPicPr>
        <p:blipFill>
          <a:blip r:embed="rId11"/>
          <a:stretch>
            <a:fillRect/>
          </a:stretch>
        </p:blipFill>
        <p:spPr>
          <a:xfrm>
            <a:off x="964473" y="1307500"/>
            <a:ext cx="2766750" cy="1842579"/>
          </a:xfrm>
          <a:prstGeom prst="rect">
            <a:avLst/>
          </a:prstGeom>
        </p:spPr>
      </p:pic>
      <p:pic>
        <p:nvPicPr>
          <p:cNvPr id="28" name="Picture 27">
            <a:extLst>
              <a:ext uri="{FF2B5EF4-FFF2-40B4-BE49-F238E27FC236}">
                <a16:creationId xmlns:a16="http://schemas.microsoft.com/office/drawing/2014/main" id="{2BA0DF68-6A6E-554B-B96E-F2BAD712E17F}"/>
              </a:ext>
            </a:extLst>
          </p:cNvPr>
          <p:cNvPicPr>
            <a:picLocks noChangeAspect="1"/>
          </p:cNvPicPr>
          <p:nvPr/>
        </p:nvPicPr>
        <p:blipFill>
          <a:blip r:embed="rId12"/>
          <a:stretch>
            <a:fillRect/>
          </a:stretch>
        </p:blipFill>
        <p:spPr>
          <a:xfrm>
            <a:off x="4695145" y="3031678"/>
            <a:ext cx="2805149" cy="1332005"/>
          </a:xfrm>
          <a:prstGeom prst="rect">
            <a:avLst/>
          </a:prstGeom>
        </p:spPr>
      </p:pic>
      <p:pic>
        <p:nvPicPr>
          <p:cNvPr id="29" name="Picture 28">
            <a:extLst>
              <a:ext uri="{FF2B5EF4-FFF2-40B4-BE49-F238E27FC236}">
                <a16:creationId xmlns:a16="http://schemas.microsoft.com/office/drawing/2014/main" id="{43B46167-C39A-E947-8148-13AE8C645A30}"/>
              </a:ext>
            </a:extLst>
          </p:cNvPr>
          <p:cNvPicPr>
            <a:picLocks noChangeAspect="1"/>
          </p:cNvPicPr>
          <p:nvPr/>
        </p:nvPicPr>
        <p:blipFill>
          <a:blip r:embed="rId13"/>
          <a:stretch>
            <a:fillRect/>
          </a:stretch>
        </p:blipFill>
        <p:spPr>
          <a:xfrm>
            <a:off x="8354675" y="5332976"/>
            <a:ext cx="2989608" cy="1324894"/>
          </a:xfrm>
          <a:prstGeom prst="rect">
            <a:avLst/>
          </a:prstGeom>
        </p:spPr>
      </p:pic>
      <p:sp>
        <p:nvSpPr>
          <p:cNvPr id="30" name="TextBox 29">
            <a:extLst>
              <a:ext uri="{FF2B5EF4-FFF2-40B4-BE49-F238E27FC236}">
                <a16:creationId xmlns:a16="http://schemas.microsoft.com/office/drawing/2014/main" id="{3229CD1E-8E55-CE48-9119-65C3653439BB}"/>
              </a:ext>
            </a:extLst>
          </p:cNvPr>
          <p:cNvSpPr txBox="1"/>
          <p:nvPr/>
        </p:nvSpPr>
        <p:spPr>
          <a:xfrm>
            <a:off x="8083850" y="4932707"/>
            <a:ext cx="3524227" cy="369332"/>
          </a:xfrm>
          <a:prstGeom prst="rect">
            <a:avLst/>
          </a:prstGeom>
          <a:noFill/>
        </p:spPr>
        <p:txBody>
          <a:bodyPr wrap="square" rtlCol="0">
            <a:spAutoFit/>
          </a:bodyPr>
          <a:lstStyle/>
          <a:p>
            <a:pPr algn="ctr"/>
            <a:r>
              <a:rPr lang="en-US" dirty="0">
                <a:solidFill>
                  <a:schemeClr val="bg2"/>
                </a:solidFill>
              </a:rPr>
              <a:t>Design with Natural Features</a:t>
            </a:r>
          </a:p>
        </p:txBody>
      </p:sp>
    </p:spTree>
    <p:extLst>
      <p:ext uri="{BB962C8B-B14F-4D97-AF65-F5344CB8AC3E}">
        <p14:creationId xmlns:p14="http://schemas.microsoft.com/office/powerpoint/2010/main" val="804389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waterfall in a forest&#10;&#10;Description automatically generated">
            <a:extLst>
              <a:ext uri="{FF2B5EF4-FFF2-40B4-BE49-F238E27FC236}">
                <a16:creationId xmlns:a16="http://schemas.microsoft.com/office/drawing/2014/main" id="{BD9BAD25-F257-434B-A59E-65DEA4448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5402" cy="6858000"/>
          </a:xfrm>
          <a:prstGeom prst="rect">
            <a:avLst/>
          </a:prstGeom>
        </p:spPr>
      </p:pic>
      <p:sp>
        <p:nvSpPr>
          <p:cNvPr id="282626" name="Rectangle 2"/>
          <p:cNvSpPr>
            <a:spLocks noGrp="1" noChangeArrowheads="1"/>
          </p:cNvSpPr>
          <p:nvPr>
            <p:ph type="title"/>
          </p:nvPr>
        </p:nvSpPr>
        <p:spPr>
          <a:xfrm>
            <a:off x="1981200" y="76200"/>
            <a:ext cx="8229600" cy="99060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rPr>
              <a:t>Watershed Runoff Water Quality</a:t>
            </a:r>
            <a:br>
              <a:rPr lang="en-US" dirty="0">
                <a:solidFill>
                  <a:srgbClr val="00CCFF"/>
                </a:solidFill>
              </a:rPr>
            </a:br>
            <a:r>
              <a:rPr lang="en-US" sz="3200" dirty="0">
                <a:solidFill>
                  <a:srgbClr val="33CC33"/>
                </a:solidFill>
              </a:rPr>
              <a:t>GSSHA and SWAT</a:t>
            </a:r>
            <a:endParaRPr lang="en-US" dirty="0">
              <a:solidFill>
                <a:srgbClr val="33CC33"/>
              </a:solidFill>
            </a:endParaRPr>
          </a:p>
        </p:txBody>
      </p:sp>
      <p:sp>
        <p:nvSpPr>
          <p:cNvPr id="5" name="Rectangle 3" descr="Rectangle: Click to edit Master text styles&#10;Second level&#10;Third level&#10;Fourth level&#10;Fifth level"/>
          <p:cNvSpPr txBox="1">
            <a:spLocks noChangeArrowheads="1"/>
          </p:cNvSpPr>
          <p:nvPr/>
        </p:nvSpPr>
        <p:spPr bwMode="auto">
          <a:xfrm>
            <a:off x="731523" y="1438422"/>
            <a:ext cx="10733651" cy="3063239"/>
          </a:xfrm>
          <a:prstGeom prst="rect">
            <a:avLst/>
          </a:prstGeom>
          <a:noFill/>
          <a:ln w="9525">
            <a:noFill/>
            <a:miter lim="800000"/>
            <a:headEnd/>
            <a:tailEnd/>
          </a:ln>
          <a:effectLst/>
        </p:spPr>
        <p:txBody>
          <a:bodyPr vert="horz" wrap="square" lIns="91440" tIns="91440" rIns="91440" bIns="45720" numCol="1" anchor="t" anchorCtr="0" compatLnSpc="1">
            <a:prstTxWarp prst="textNoShape">
              <a:avLst/>
            </a:prstTxWarp>
          </a:bodyPr>
          <a:lstStyle>
            <a:defPPr>
              <a:defRPr lang="en-US"/>
            </a:defPPr>
            <a:lvl1pPr marL="233363" lvl="0" indent="-233363">
              <a:spcBef>
                <a:spcPts val="600"/>
              </a:spcBef>
              <a:buClr>
                <a:srgbClr val="00B0F0"/>
              </a:buClr>
              <a:buSzPct val="130000"/>
              <a:buFont typeface="Arial" pitchFamily="34" charset="0"/>
              <a:buChar char="•"/>
              <a:defRPr sz="2000">
                <a:effectLst>
                  <a:outerShdw blurRad="38100" dist="38100" dir="2700000" algn="tl">
                    <a:srgbClr val="000000"/>
                  </a:outerShdw>
                </a:effectLst>
                <a:latin typeface="Trebuchet MS" panose="020B0603020202020204" pitchFamily="34" charset="0"/>
                <a:cs typeface="Estrangelo Edessa" panose="03080600000000000000" pitchFamily="66" charset="0"/>
              </a:defRPr>
            </a:lvl1pPr>
            <a:lvl2pPr marL="690563" lvl="1" indent="-233363">
              <a:spcBef>
                <a:spcPct val="20000"/>
              </a:spcBef>
              <a:buClr>
                <a:srgbClr val="FFC000"/>
              </a:buClr>
              <a:buSzPct val="130000"/>
              <a:buFont typeface="Arial" pitchFamily="34" charset="0"/>
              <a:buChar char="•"/>
              <a:defRPr sz="1800">
                <a:effectLst>
                  <a:outerShdw blurRad="38100" dist="38100" dir="2700000" algn="tl">
                    <a:srgbClr val="000000"/>
                  </a:outerShdw>
                </a:effectLst>
                <a:latin typeface="Trebuchet MS" panose="020B0603020202020204" pitchFamily="34" charset="0"/>
                <a:cs typeface="Estrangelo Edessa" panose="03080600000000000000" pitchFamily="66" charset="0"/>
              </a:defRPr>
            </a:lvl2pPr>
            <a:lvl3pPr marL="1147763" lvl="2" indent="-233363">
              <a:spcBef>
                <a:spcPct val="20000"/>
              </a:spcBef>
              <a:buClr>
                <a:srgbClr val="00B0F0"/>
              </a:buClr>
              <a:buSzPct val="130000"/>
              <a:buFont typeface="Arial" pitchFamily="34" charset="0"/>
              <a:buChar char="•"/>
              <a:defRPr sz="1600">
                <a:effectLst>
                  <a:outerShdw blurRad="38100" dist="38100" dir="2700000" algn="tl">
                    <a:srgbClr val="000000"/>
                  </a:outerShdw>
                </a:effectLst>
                <a:latin typeface="+mn-lt"/>
              </a:defRPr>
            </a:lvl3pPr>
            <a:lvl4pPr marL="1600200" indent="-228600">
              <a:spcBef>
                <a:spcPct val="20000"/>
              </a:spcBef>
              <a:buClr>
                <a:schemeClr val="folHlink"/>
              </a:buClr>
              <a:buSzPct val="65000"/>
              <a:buFont typeface="Courier New" pitchFamily="49" charset="0"/>
              <a:buChar char="o"/>
              <a:defRPr sz="1400">
                <a:effectLst>
                  <a:outerShdw blurRad="38100" dist="38100" dir="2700000" algn="tl">
                    <a:srgbClr val="000000"/>
                  </a:outerShdw>
                </a:effectLst>
                <a:latin typeface="+mn-lt"/>
              </a:defRPr>
            </a:lvl4pPr>
            <a:lvl5pPr marL="2057400" indent="-228600">
              <a:spcBef>
                <a:spcPct val="20000"/>
              </a:spcBef>
              <a:buClr>
                <a:srgbClr val="00B0F0"/>
              </a:buClr>
              <a:buSzPct val="65000"/>
              <a:buFont typeface="Courier New" pitchFamily="49" charset="0"/>
              <a:buChar char="o"/>
              <a:defRPr sz="1400">
                <a:effectLst>
                  <a:outerShdw blurRad="38100" dist="38100" dir="2700000" algn="tl">
                    <a:srgbClr val="000000"/>
                  </a:outerShdw>
                </a:effectLst>
                <a:latin typeface="+mn-lt"/>
              </a:defRPr>
            </a:lvl5pPr>
            <a:lvl6pPr marL="25146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6pPr>
            <a:lvl7pPr marL="29718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7pPr>
            <a:lvl8pPr marL="34290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8pPr>
            <a:lvl9pPr marL="38862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9pPr>
          </a:lstStyle>
          <a:p>
            <a:r>
              <a:rPr lang="en-US" sz="2400" dirty="0"/>
              <a:t>Extend nutrient simulation modules (NSMs) to extend salinity capabilities</a:t>
            </a:r>
          </a:p>
          <a:p>
            <a:r>
              <a:rPr lang="en-US" sz="2400" dirty="0"/>
              <a:t>Extend contaminant simulation module (CSM) for overland flow</a:t>
            </a:r>
          </a:p>
          <a:p>
            <a:r>
              <a:rPr lang="en-US" sz="2400" dirty="0"/>
              <a:t>Link NSMs and CSM with GSSHA</a:t>
            </a:r>
          </a:p>
          <a:p>
            <a:r>
              <a:rPr lang="en-US" sz="2400" dirty="0"/>
              <a:t>Link SWAT with river and reservoir models</a:t>
            </a:r>
          </a:p>
          <a:p>
            <a:r>
              <a:rPr lang="en-US" sz="2400" dirty="0"/>
              <a:t>Build plug-ins for HEC-WAT and CWMS</a:t>
            </a:r>
          </a:p>
        </p:txBody>
      </p:sp>
    </p:spTree>
    <p:extLst>
      <p:ext uri="{BB962C8B-B14F-4D97-AF65-F5344CB8AC3E}">
        <p14:creationId xmlns:p14="http://schemas.microsoft.com/office/powerpoint/2010/main" val="428769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6172200" y="261092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2133600" y="-593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Grp="1" noChangeArrowheads="1"/>
          </p:cNvSpPr>
          <p:nvPr>
            <p:ph type="title"/>
          </p:nvPr>
        </p:nvSpPr>
        <p:spPr>
          <a:xfrm>
            <a:off x="304800" y="76200"/>
            <a:ext cx="115824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a:solidFill>
                  <a:srgbClr val="00CCFF"/>
                </a:solidFill>
              </a:rPr>
              <a:t>Watershed-Scale </a:t>
            </a:r>
            <a:r>
              <a:rPr lang="en-US" sz="4000" dirty="0">
                <a:solidFill>
                  <a:srgbClr val="33CC33"/>
                </a:solidFill>
              </a:rPr>
              <a:t>Water Quality Modeling</a:t>
            </a:r>
            <a:br>
              <a:rPr lang="en-US" sz="4000" dirty="0">
                <a:solidFill>
                  <a:srgbClr val="33CC33"/>
                </a:solidFill>
              </a:rPr>
            </a:br>
            <a:r>
              <a:rPr lang="en-US" dirty="0">
                <a:solidFill>
                  <a:srgbClr val="FFC000"/>
                </a:solidFill>
              </a:rPr>
              <a:t>CWMS and HEC-WAT</a:t>
            </a:r>
          </a:p>
        </p:txBody>
      </p:sp>
    </p:spTree>
    <p:extLst>
      <p:ext uri="{BB962C8B-B14F-4D97-AF65-F5344CB8AC3E}">
        <p14:creationId xmlns:p14="http://schemas.microsoft.com/office/powerpoint/2010/main" val="166964283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a:xfrm>
            <a:off x="76200" y="76200"/>
            <a:ext cx="12039600" cy="433633"/>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rPr>
              <a:t>Corps Water Management System (CWMS)</a:t>
            </a:r>
          </a:p>
        </p:txBody>
      </p:sp>
      <p:grpSp>
        <p:nvGrpSpPr>
          <p:cNvPr id="26" name="Group 25"/>
          <p:cNvGrpSpPr>
            <a:grpSpLocks/>
          </p:cNvGrpSpPr>
          <p:nvPr/>
        </p:nvGrpSpPr>
        <p:grpSpPr bwMode="auto">
          <a:xfrm>
            <a:off x="4284943" y="1676400"/>
            <a:ext cx="5544857" cy="5029201"/>
            <a:chOff x="3577054" y="2534843"/>
            <a:chExt cx="5455144" cy="3563430"/>
          </a:xfrm>
        </p:grpSpPr>
        <p:sp>
          <p:nvSpPr>
            <p:cNvPr id="27" name="Text Box 17"/>
            <p:cNvSpPr txBox="1">
              <a:spLocks noChangeArrowheads="1"/>
            </p:cNvSpPr>
            <p:nvPr/>
          </p:nvSpPr>
          <p:spPr bwMode="auto">
            <a:xfrm>
              <a:off x="3733706" y="5851737"/>
              <a:ext cx="1592111" cy="246536"/>
            </a:xfrm>
            <a:prstGeom prst="rect">
              <a:avLst/>
            </a:prstGeom>
            <a:noFill/>
            <a:ln w="9525">
              <a:noFill/>
              <a:miter lim="800000"/>
              <a:headEnd/>
              <a:tailEnd/>
            </a:ln>
            <a:effectLst/>
          </p:spPr>
          <p:txBody>
            <a:bodyPr>
              <a:spAutoFit/>
            </a:bodyPr>
            <a:lstStyle/>
            <a:p>
              <a:pPr eaLnBrk="0" hangingPunct="0">
                <a:defRPr/>
              </a:pPr>
              <a:r>
                <a:rPr lang="en-US" sz="1000" dirty="0">
                  <a:latin typeface="+mn-lt"/>
                  <a:cs typeface="Calibri" pitchFamily="34" charset="0"/>
                </a:rPr>
                <a:t>Operational Decisions</a:t>
              </a:r>
            </a:p>
          </p:txBody>
        </p:sp>
        <p:sp>
          <p:nvSpPr>
            <p:cNvPr id="28" name="Text Box 18"/>
            <p:cNvSpPr txBox="1">
              <a:spLocks noChangeArrowheads="1"/>
            </p:cNvSpPr>
            <p:nvPr/>
          </p:nvSpPr>
          <p:spPr bwMode="auto">
            <a:xfrm>
              <a:off x="6523012" y="5558211"/>
              <a:ext cx="985604" cy="324096"/>
            </a:xfrm>
            <a:prstGeom prst="rect">
              <a:avLst/>
            </a:prstGeom>
            <a:noFill/>
            <a:ln w="9525">
              <a:noFill/>
              <a:miter lim="800000"/>
              <a:headEnd/>
              <a:tailEnd/>
            </a:ln>
            <a:effectLst/>
          </p:spPr>
          <p:txBody>
            <a:bodyPr wrap="square">
              <a:spAutoFit/>
            </a:bodyPr>
            <a:lstStyle/>
            <a:p>
              <a:pPr eaLnBrk="0" hangingPunct="0">
                <a:defRPr/>
              </a:pPr>
              <a:r>
                <a:rPr lang="en-US" sz="1000" dirty="0">
                  <a:latin typeface="+mn-lt"/>
                  <a:cs typeface="Calibri" pitchFamily="34" charset="0"/>
                </a:rPr>
                <a:t>Inundation Mapping</a:t>
              </a:r>
            </a:p>
          </p:txBody>
        </p:sp>
        <p:sp>
          <p:nvSpPr>
            <p:cNvPr id="29" name="Text Box 19"/>
            <p:cNvSpPr txBox="1">
              <a:spLocks noChangeArrowheads="1"/>
            </p:cNvSpPr>
            <p:nvPr/>
          </p:nvSpPr>
          <p:spPr bwMode="auto">
            <a:xfrm>
              <a:off x="4556431" y="2534843"/>
              <a:ext cx="3012889" cy="401083"/>
            </a:xfrm>
            <a:prstGeom prst="rect">
              <a:avLst/>
            </a:prstGeom>
            <a:noFill/>
            <a:ln w="9525">
              <a:noFill/>
              <a:miter lim="800000"/>
              <a:headEnd/>
              <a:tailEnd/>
            </a:ln>
            <a:effectLst/>
          </p:spPr>
          <p:txBody>
            <a:bodyPr>
              <a:spAutoFit/>
            </a:bodyPr>
            <a:lstStyle/>
            <a:p>
              <a:pPr eaLnBrk="0" hangingPunct="0">
                <a:defRPr/>
              </a:pPr>
              <a:r>
                <a:rPr lang="en-US" sz="1000" b="1" dirty="0">
                  <a:latin typeface="+mn-lt"/>
                  <a:cs typeface="Calibri" pitchFamily="34" charset="0"/>
                </a:rPr>
                <a:t>Real-Time Fully Integrated </a:t>
              </a:r>
            </a:p>
            <a:p>
              <a:pPr eaLnBrk="0" hangingPunct="0">
                <a:defRPr/>
              </a:pPr>
              <a:r>
                <a:rPr lang="en-US" sz="1000" b="1" dirty="0">
                  <a:latin typeface="+mn-lt"/>
                  <a:cs typeface="Calibri" pitchFamily="34" charset="0"/>
                </a:rPr>
                <a:t>Hydrologic Models</a:t>
              </a:r>
            </a:p>
          </p:txBody>
        </p:sp>
        <p:pic>
          <p:nvPicPr>
            <p:cNvPr id="30" name="Picture 2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22906" y="2829135"/>
              <a:ext cx="3415382" cy="2423820"/>
            </a:xfrm>
            <a:prstGeom prst="rect">
              <a:avLst/>
            </a:prstGeom>
            <a:solidFill>
              <a:schemeClr val="bg2">
                <a:alpha val="45000"/>
              </a:schemeClr>
            </a:solidFill>
            <a:ln w="9525">
              <a:noFill/>
              <a:miter lim="800000"/>
              <a:headEnd/>
              <a:tailEnd/>
            </a:ln>
            <a:effectLst/>
          </p:spPr>
        </p:pic>
        <p:pic>
          <p:nvPicPr>
            <p:cNvPr id="31" name="Picture 30" descr="gageonbridg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0389" y="2538797"/>
              <a:ext cx="1487048" cy="1062194"/>
            </a:xfrm>
            <a:prstGeom prst="rect">
              <a:avLst/>
            </a:prstGeom>
            <a:solidFill>
              <a:schemeClr val="bg2">
                <a:alpha val="45000"/>
              </a:schemeClr>
            </a:solidFill>
            <a:ln w="9525">
              <a:noFill/>
              <a:miter lim="800000"/>
              <a:headEnd/>
              <a:tailEnd/>
            </a:ln>
            <a:effectLst/>
          </p:spPr>
        </p:pic>
        <p:pic>
          <p:nvPicPr>
            <p:cNvPr id="32" name="Picture 2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64046" y="3727545"/>
              <a:ext cx="1306940" cy="910795"/>
            </a:xfrm>
            <a:prstGeom prst="rect">
              <a:avLst/>
            </a:prstGeom>
            <a:solidFill>
              <a:schemeClr val="bg2">
                <a:alpha val="45000"/>
              </a:schemeClr>
            </a:solidFill>
            <a:ln w="9525">
              <a:noFill/>
              <a:miter lim="800000"/>
              <a:headEnd/>
              <a:tailEnd/>
            </a:ln>
            <a:effectLst/>
          </p:spPr>
        </p:pic>
        <p:pic>
          <p:nvPicPr>
            <p:cNvPr id="33" name="Picture 32" descr="radar_dome.jpg"/>
            <p:cNvPicPr>
              <a:picLocks noChangeAspect="1"/>
            </p:cNvPicPr>
            <p:nvPr/>
          </p:nvPicPr>
          <p:blipFill>
            <a:blip r:embed="rId6" cstate="print"/>
            <a:stretch>
              <a:fillRect/>
            </a:stretch>
          </p:blipFill>
          <p:spPr>
            <a:xfrm>
              <a:off x="3577054" y="2851337"/>
              <a:ext cx="1490518" cy="952035"/>
            </a:xfrm>
            <a:prstGeom prst="rect">
              <a:avLst/>
            </a:prstGeom>
            <a:solidFill>
              <a:schemeClr val="bg2">
                <a:alpha val="45000"/>
              </a:schemeClr>
            </a:solidFill>
            <a:ln w="9525">
              <a:noFill/>
              <a:miter lim="800000"/>
              <a:headEnd/>
              <a:tailEnd/>
            </a:ln>
            <a:effectLst/>
          </p:spPr>
        </p:pic>
        <p:pic>
          <p:nvPicPr>
            <p:cNvPr id="34" name="Picture 7" descr="lake1"/>
            <p:cNvPicPr>
              <a:picLocks noChangeAspect="1" noChangeArrowheads="1"/>
            </p:cNvPicPr>
            <p:nvPr/>
          </p:nvPicPr>
          <p:blipFill>
            <a:blip r:embed="rId7" cstate="print"/>
            <a:stretch>
              <a:fillRect/>
            </a:stretch>
          </p:blipFill>
          <p:spPr bwMode="auto">
            <a:xfrm>
              <a:off x="3844705" y="5013978"/>
              <a:ext cx="1237469" cy="831236"/>
            </a:xfrm>
            <a:prstGeom prst="rect">
              <a:avLst/>
            </a:prstGeom>
            <a:solidFill>
              <a:schemeClr val="bg2">
                <a:alpha val="45000"/>
              </a:schemeClr>
            </a:solidFill>
            <a:ln w="9525">
              <a:noFill/>
              <a:miter lim="800000"/>
              <a:headEnd/>
              <a:tailEnd/>
            </a:ln>
            <a:effectLst/>
          </p:spPr>
        </p:pic>
        <p:pic>
          <p:nvPicPr>
            <p:cNvPr id="35" name="Picture 34" descr="inundate2"/>
            <p:cNvPicPr>
              <a:picLocks noChangeAspect="1" noChangeArrowheads="1"/>
            </p:cNvPicPr>
            <p:nvPr/>
          </p:nvPicPr>
          <p:blipFill>
            <a:blip r:embed="rId8" cstate="screen">
              <a:extLst>
                <a:ext uri="{28A0092B-C50C-407E-A947-70E740481C1C}">
                  <a14:useLocalDpi xmlns:a14="http://schemas.microsoft.com/office/drawing/2010/main"/>
                </a:ext>
              </a:extLst>
            </a:blip>
            <a:srcRect t="9019" b="9019"/>
            <a:stretch>
              <a:fillRect/>
            </a:stretch>
          </p:blipFill>
          <p:spPr bwMode="auto">
            <a:xfrm>
              <a:off x="6523261" y="4848039"/>
              <a:ext cx="1294702" cy="699134"/>
            </a:xfrm>
            <a:prstGeom prst="rect">
              <a:avLst/>
            </a:prstGeom>
            <a:solidFill>
              <a:schemeClr val="bg2">
                <a:alpha val="45000"/>
              </a:schemeClr>
            </a:solidFill>
            <a:ln w="9525">
              <a:noFill/>
              <a:miter lim="800000"/>
              <a:headEnd/>
              <a:tailEnd/>
            </a:ln>
            <a:effectLst/>
          </p:spPr>
        </p:pic>
        <p:sp>
          <p:nvSpPr>
            <p:cNvPr id="36" name="Text Box 16"/>
            <p:cNvSpPr txBox="1">
              <a:spLocks noChangeArrowheads="1"/>
            </p:cNvSpPr>
            <p:nvPr/>
          </p:nvSpPr>
          <p:spPr bwMode="auto">
            <a:xfrm>
              <a:off x="8042864" y="3621842"/>
              <a:ext cx="989334" cy="326263"/>
            </a:xfrm>
            <a:prstGeom prst="rect">
              <a:avLst/>
            </a:prstGeom>
            <a:noFill/>
            <a:ln w="9525">
              <a:noFill/>
              <a:miter lim="800000"/>
              <a:headEnd/>
              <a:tailEnd/>
            </a:ln>
            <a:effectLst/>
          </p:spPr>
          <p:txBody>
            <a:bodyPr wrap="square">
              <a:spAutoFit/>
            </a:bodyPr>
            <a:lstStyle/>
            <a:p>
              <a:pPr eaLnBrk="0" hangingPunct="0">
                <a:defRPr/>
              </a:pPr>
              <a:r>
                <a:rPr lang="en-US" sz="1000" dirty="0">
                  <a:latin typeface="+mn-lt"/>
                  <a:cs typeface="Calibri" pitchFamily="34" charset="0"/>
                </a:rPr>
                <a:t>Streamgage </a:t>
              </a:r>
            </a:p>
            <a:p>
              <a:pPr eaLnBrk="0" hangingPunct="0">
                <a:defRPr/>
              </a:pPr>
              <a:r>
                <a:rPr lang="en-US" sz="1000" dirty="0">
                  <a:latin typeface="+mn-lt"/>
                  <a:cs typeface="Calibri" pitchFamily="34" charset="0"/>
                </a:rPr>
                <a:t>Data</a:t>
              </a:r>
            </a:p>
          </p:txBody>
        </p:sp>
        <p:sp>
          <p:nvSpPr>
            <p:cNvPr id="37" name="Down Arrow 36"/>
            <p:cNvSpPr/>
            <p:nvPr/>
          </p:nvSpPr>
          <p:spPr bwMode="auto">
            <a:xfrm rot="17751314">
              <a:off x="6126579" y="4543855"/>
              <a:ext cx="219553" cy="589971"/>
            </a:xfrm>
            <a:prstGeom prst="downArrow">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a:lstStyle/>
            <a:p>
              <a:pPr algn="l">
                <a:defRPr/>
              </a:pPr>
              <a:endParaRPr lang="en-US" sz="1800" dirty="0">
                <a:latin typeface="Arial" charset="0"/>
              </a:endParaRPr>
            </a:p>
          </p:txBody>
        </p:sp>
        <p:sp>
          <p:nvSpPr>
            <p:cNvPr id="38" name="Down Arrow 37"/>
            <p:cNvSpPr/>
            <p:nvPr/>
          </p:nvSpPr>
          <p:spPr bwMode="auto">
            <a:xfrm rot="2782800">
              <a:off x="4925876" y="4517140"/>
              <a:ext cx="224459" cy="575423"/>
            </a:xfrm>
            <a:prstGeom prst="downArrow">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a:lstStyle/>
            <a:p>
              <a:pPr algn="l">
                <a:defRPr/>
              </a:pPr>
              <a:endParaRPr lang="en-US" sz="1800" dirty="0">
                <a:latin typeface="Arial" charset="0"/>
              </a:endParaRPr>
            </a:p>
          </p:txBody>
        </p:sp>
        <p:sp>
          <p:nvSpPr>
            <p:cNvPr id="39" name="Down Arrow 38"/>
            <p:cNvSpPr/>
            <p:nvPr/>
          </p:nvSpPr>
          <p:spPr bwMode="auto">
            <a:xfrm rot="3210659">
              <a:off x="7568930" y="3267421"/>
              <a:ext cx="206061" cy="564108"/>
            </a:xfrm>
            <a:prstGeom prst="downArrow">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a:lstStyle/>
            <a:p>
              <a:pPr algn="l">
                <a:defRPr/>
              </a:pPr>
              <a:endParaRPr lang="en-US" sz="1800" dirty="0">
                <a:latin typeface="Arial" charset="0"/>
              </a:endParaRPr>
            </a:p>
          </p:txBody>
        </p:sp>
        <p:sp>
          <p:nvSpPr>
            <p:cNvPr id="40" name="Down Arrow 39"/>
            <p:cNvSpPr/>
            <p:nvPr/>
          </p:nvSpPr>
          <p:spPr bwMode="auto">
            <a:xfrm rot="19525058">
              <a:off x="5133471" y="3798465"/>
              <a:ext cx="202044" cy="647619"/>
            </a:xfrm>
            <a:prstGeom prst="downArrow">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a:lstStyle/>
            <a:p>
              <a:pPr algn="l">
                <a:defRPr/>
              </a:pPr>
              <a:endParaRPr lang="en-US" sz="1800" dirty="0">
                <a:latin typeface="Arial" charset="0"/>
              </a:endParaRPr>
            </a:p>
          </p:txBody>
        </p:sp>
        <p:sp>
          <p:nvSpPr>
            <p:cNvPr id="41" name="Text Box 15"/>
            <p:cNvSpPr txBox="1">
              <a:spLocks noChangeArrowheads="1"/>
            </p:cNvSpPr>
            <p:nvPr/>
          </p:nvSpPr>
          <p:spPr bwMode="auto">
            <a:xfrm>
              <a:off x="3750243" y="3797823"/>
              <a:ext cx="908144" cy="324096"/>
            </a:xfrm>
            <a:prstGeom prst="rect">
              <a:avLst/>
            </a:prstGeom>
            <a:noFill/>
            <a:ln w="9525">
              <a:noFill/>
              <a:miter lim="800000"/>
              <a:headEnd/>
              <a:tailEnd/>
            </a:ln>
            <a:effectLst/>
          </p:spPr>
          <p:txBody>
            <a:bodyPr wrap="square">
              <a:spAutoFit/>
            </a:bodyPr>
            <a:lstStyle/>
            <a:p>
              <a:pPr eaLnBrk="0" hangingPunct="0">
                <a:defRPr/>
              </a:pPr>
              <a:r>
                <a:rPr lang="en-US" sz="1000" dirty="0">
                  <a:latin typeface="+mn-lt"/>
                  <a:cs typeface="Calibri" pitchFamily="34" charset="0"/>
                </a:rPr>
                <a:t>NWS</a:t>
              </a:r>
            </a:p>
            <a:p>
              <a:pPr eaLnBrk="0" hangingPunct="0">
                <a:defRPr/>
              </a:pPr>
              <a:r>
                <a:rPr lang="en-US" sz="1000" dirty="0">
                  <a:latin typeface="+mn-lt"/>
                  <a:cs typeface="Calibri" pitchFamily="34" charset="0"/>
                </a:rPr>
                <a:t>Forecasts</a:t>
              </a:r>
            </a:p>
          </p:txBody>
        </p:sp>
      </p:grpSp>
      <p:sp>
        <p:nvSpPr>
          <p:cNvPr id="43" name="Rectangle 3" descr="Rectangle: Click to edit Master text styles&#10;Second level&#10;Third level&#10;Fourth level&#10;Fifth level"/>
          <p:cNvSpPr txBox="1">
            <a:spLocks noChangeArrowheads="1"/>
          </p:cNvSpPr>
          <p:nvPr/>
        </p:nvSpPr>
        <p:spPr bwMode="auto">
          <a:xfrm>
            <a:off x="4325996" y="643506"/>
            <a:ext cx="7348874" cy="714825"/>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defPPr>
              <a:defRPr lang="en-US"/>
            </a:defPPr>
            <a:lvl1pPr marL="233363" indent="-233363">
              <a:spcBef>
                <a:spcPts val="600"/>
              </a:spcBef>
              <a:buClr>
                <a:srgbClr val="00B0F0"/>
              </a:buClr>
              <a:buSzPct val="130000"/>
              <a:buFont typeface="Arial" pitchFamily="34" charset="0"/>
              <a:buChar char="•"/>
              <a:defRPr sz="1800">
                <a:effectLst>
                  <a:outerShdw blurRad="38100" dist="38100" dir="2700000" algn="tl">
                    <a:srgbClr val="000000"/>
                  </a:outerShdw>
                </a:effectLst>
                <a:latin typeface="+mn-lt"/>
                <a:cs typeface="Aharoni" panose="02010803020104030203" pitchFamily="2" charset="-79"/>
              </a:defRPr>
            </a:lvl1pPr>
            <a:lvl2pPr marL="690563" lvl="1" indent="-233363">
              <a:spcBef>
                <a:spcPct val="20000"/>
              </a:spcBef>
              <a:buClr>
                <a:srgbClr val="FFC000"/>
              </a:buClr>
              <a:buSzPct val="130000"/>
              <a:buFont typeface="Arial" pitchFamily="34" charset="0"/>
              <a:buChar char="•"/>
              <a:defRPr sz="1800">
                <a:effectLst>
                  <a:outerShdw blurRad="38100" dist="38100" dir="2700000" algn="tl">
                    <a:srgbClr val="000000"/>
                  </a:outerShdw>
                </a:effectLst>
                <a:latin typeface="+mn-lt"/>
                <a:cs typeface="Aharoni" panose="02010803020104030203" pitchFamily="2" charset="-79"/>
              </a:defRPr>
            </a:lvl2pPr>
          </a:lstStyle>
          <a:p>
            <a:r>
              <a:rPr lang="en-US" dirty="0"/>
              <a:t>Water quality development in HEC-ResSim, HEC-RAS, and HEC-HMS will provide real-time water quality capabilities in CWMS</a:t>
            </a:r>
          </a:p>
        </p:txBody>
      </p:sp>
      <p:sp>
        <p:nvSpPr>
          <p:cNvPr id="44" name="Rectangle 3" descr="Rectangle: Click to edit Master text styles&#10;Second level&#10;Third level&#10;Fourth level&#10;Fifth level"/>
          <p:cNvSpPr txBox="1">
            <a:spLocks noChangeArrowheads="1"/>
          </p:cNvSpPr>
          <p:nvPr/>
        </p:nvSpPr>
        <p:spPr bwMode="auto">
          <a:xfrm>
            <a:off x="152400" y="609600"/>
            <a:ext cx="4039169" cy="6096000"/>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defPPr>
              <a:defRPr lang="en-US"/>
            </a:defPPr>
            <a:lvl1pPr marL="233363" indent="-233363">
              <a:spcBef>
                <a:spcPts val="600"/>
              </a:spcBef>
              <a:buClr>
                <a:srgbClr val="00B0F0"/>
              </a:buClr>
              <a:buSzPct val="130000"/>
              <a:buFont typeface="Arial" pitchFamily="34" charset="0"/>
              <a:buChar char="•"/>
              <a:defRPr sz="2000">
                <a:effectLst>
                  <a:outerShdw blurRad="38100" dist="38100" dir="2700000" algn="tl">
                    <a:srgbClr val="000000"/>
                  </a:outerShdw>
                </a:effectLst>
                <a:latin typeface="+mn-lt"/>
                <a:cs typeface="Aharoni" panose="02010803020104030203" pitchFamily="2" charset="-79"/>
              </a:defRPr>
            </a:lvl1pPr>
            <a:lvl2pPr marL="690563" lvl="1" indent="-233363">
              <a:spcBef>
                <a:spcPct val="20000"/>
              </a:spcBef>
              <a:buClr>
                <a:srgbClr val="FFC000"/>
              </a:buClr>
              <a:buSzPct val="130000"/>
              <a:buFont typeface="Arial" pitchFamily="34" charset="0"/>
              <a:buChar char="•"/>
              <a:defRPr sz="2000">
                <a:effectLst>
                  <a:outerShdw blurRad="38100" dist="38100" dir="2700000" algn="tl">
                    <a:srgbClr val="000000"/>
                  </a:outerShdw>
                </a:effectLst>
                <a:latin typeface="+mn-lt"/>
                <a:cs typeface="Aharoni" panose="02010803020104030203" pitchFamily="2" charset="-79"/>
              </a:defRPr>
            </a:lvl2pPr>
          </a:lstStyle>
          <a:p>
            <a:r>
              <a:rPr lang="en-US" sz="1800" dirty="0"/>
              <a:t>CWMS (Corps Water Management System) provides real-time decision support for water management</a:t>
            </a:r>
          </a:p>
          <a:p>
            <a:r>
              <a:rPr lang="en-US" sz="1800" dirty="0"/>
              <a:t>700+ Multi-purpose reservoirs, flow control structures, levees, etc.</a:t>
            </a:r>
          </a:p>
          <a:p>
            <a:r>
              <a:rPr lang="en-US" sz="1800" dirty="0"/>
              <a:t>Features:</a:t>
            </a:r>
          </a:p>
          <a:p>
            <a:pPr lvl="1"/>
            <a:r>
              <a:rPr lang="en-US" sz="1800" dirty="0"/>
              <a:t>Real-time data acquisition</a:t>
            </a:r>
          </a:p>
          <a:p>
            <a:pPr lvl="1"/>
            <a:r>
              <a:rPr lang="en-US" sz="1800" dirty="0"/>
              <a:t>Database storage</a:t>
            </a:r>
          </a:p>
          <a:p>
            <a:pPr lvl="1"/>
            <a:r>
              <a:rPr lang="en-US" sz="1800" dirty="0"/>
              <a:t>Flow forecasting of watershed runoff</a:t>
            </a:r>
          </a:p>
          <a:p>
            <a:pPr lvl="1"/>
            <a:r>
              <a:rPr lang="en-US" sz="1800" dirty="0"/>
              <a:t>Reservoir operation decision support</a:t>
            </a:r>
          </a:p>
          <a:p>
            <a:pPr lvl="1"/>
            <a:r>
              <a:rPr lang="en-US" sz="1800" dirty="0"/>
              <a:t>River profile modeling</a:t>
            </a:r>
          </a:p>
          <a:p>
            <a:pPr lvl="1"/>
            <a:r>
              <a:rPr lang="en-US" sz="1800" dirty="0"/>
              <a:t>Inundated area determination</a:t>
            </a:r>
          </a:p>
          <a:p>
            <a:pPr lvl="1"/>
            <a:r>
              <a:rPr lang="en-US" sz="1800" dirty="0"/>
              <a:t>Consequence/damage analysis</a:t>
            </a:r>
          </a:p>
          <a:p>
            <a:pPr lvl="1"/>
            <a:r>
              <a:rPr lang="en-US" sz="1800" dirty="0"/>
              <a:t>Information dissemination</a:t>
            </a:r>
          </a:p>
          <a:p>
            <a:r>
              <a:rPr lang="en-US" sz="1800" dirty="0"/>
              <a:t>Implementation Goal: 201 CWMS systems by 2022</a:t>
            </a:r>
          </a:p>
        </p:txBody>
      </p:sp>
      <p:pic>
        <p:nvPicPr>
          <p:cNvPr id="21" name="Picture 2" descr="C:\Users\q0hecprb\Desktop\CWMS Watersheds-revised050115.jpg">
            <a:extLst>
              <a:ext uri="{FF2B5EF4-FFF2-40B4-BE49-F238E27FC236}">
                <a16:creationId xmlns:a16="http://schemas.microsoft.com/office/drawing/2014/main" id="{0B3ECB82-BE8A-E145-B0EC-EF4F218F35F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86800" y="3978538"/>
            <a:ext cx="3421896" cy="2193662"/>
          </a:xfrm>
          <a:prstGeom prst="rect">
            <a:avLst/>
          </a:prstGeom>
          <a:noFill/>
        </p:spPr>
      </p:pic>
    </p:spTree>
    <p:extLst>
      <p:ext uri="{BB962C8B-B14F-4D97-AF65-F5344CB8AC3E}">
        <p14:creationId xmlns:p14="http://schemas.microsoft.com/office/powerpoint/2010/main" val="3021988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a:xfrm>
            <a:off x="76200" y="254525"/>
            <a:ext cx="12039600" cy="433633"/>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rPr>
              <a:t>HEC-WAT (Watershed Analysis Tool)</a:t>
            </a: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1200884"/>
            <a:ext cx="7577324" cy="4895116"/>
          </a:xfrm>
          <a:prstGeom prst="rect">
            <a:avLst/>
          </a:prstGeom>
          <a:noFill/>
          <a:ln w="12700">
            <a:noFill/>
            <a:miter lim="800000"/>
            <a:headEnd type="none" w="sm" len="sm"/>
            <a:tailEnd type="none" w="sm" len="sm"/>
          </a:ln>
          <a:effectLst/>
        </p:spPr>
      </p:pic>
      <p:pic>
        <p:nvPicPr>
          <p:cNvPr id="8" name="Picture 8"/>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61981" y="4343400"/>
            <a:ext cx="2525219" cy="2104349"/>
          </a:xfrm>
          <a:prstGeom prst="rect">
            <a:avLst/>
          </a:prstGeom>
          <a:noFill/>
          <a:ln w="12700">
            <a:noFill/>
            <a:miter lim="800000"/>
            <a:headEnd type="none" w="sm" len="sm"/>
            <a:tailEnd type="none" w="sm" len="sm"/>
          </a:ln>
          <a:effectLst/>
        </p:spPr>
      </p:pic>
      <p:sp>
        <p:nvSpPr>
          <p:cNvPr id="10" name="Text Box 5"/>
          <p:cNvSpPr txBox="1">
            <a:spLocks noChangeArrowheads="1"/>
          </p:cNvSpPr>
          <p:nvPr/>
        </p:nvSpPr>
        <p:spPr bwMode="auto">
          <a:xfrm>
            <a:off x="4703448" y="6405123"/>
            <a:ext cx="3199647" cy="369332"/>
          </a:xfrm>
          <a:prstGeom prst="rect">
            <a:avLst/>
          </a:prstGeom>
          <a:noFill/>
          <a:ln w="9525">
            <a:noFill/>
            <a:miter lim="800000"/>
            <a:headEnd/>
            <a:tailEnd/>
          </a:ln>
          <a:effectLst/>
        </p:spPr>
        <p:txBody>
          <a:bodyPr wrap="square">
            <a:spAutoFit/>
          </a:bodyPr>
          <a:lstStyle/>
          <a:p>
            <a:pPr algn="ctr">
              <a:spcBef>
                <a:spcPct val="50000"/>
              </a:spcBef>
            </a:pPr>
            <a:r>
              <a:rPr lang="en-US" dirty="0">
                <a:solidFill>
                  <a:srgbClr val="00CCFF"/>
                </a:solidFill>
              </a:rPr>
              <a:t>Hydraulics</a:t>
            </a:r>
          </a:p>
        </p:txBody>
      </p:sp>
      <p:pic>
        <p:nvPicPr>
          <p:cNvPr id="11" name="Picture 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05395" y="4440584"/>
            <a:ext cx="3203286" cy="1984100"/>
          </a:xfrm>
          <a:prstGeom prst="rect">
            <a:avLst/>
          </a:prstGeom>
          <a:noFill/>
          <a:ln w="12700">
            <a:noFill/>
            <a:miter lim="800000"/>
            <a:headEnd type="none" w="sm" len="sm"/>
            <a:tailEnd type="none" w="sm" len="sm"/>
          </a:ln>
          <a:effectLst/>
        </p:spPr>
      </p:pic>
      <p:sp>
        <p:nvSpPr>
          <p:cNvPr id="13" name="Text Box 6"/>
          <p:cNvSpPr txBox="1">
            <a:spLocks noChangeArrowheads="1"/>
          </p:cNvSpPr>
          <p:nvPr/>
        </p:nvSpPr>
        <p:spPr bwMode="auto">
          <a:xfrm>
            <a:off x="264631" y="717396"/>
            <a:ext cx="2605549" cy="369332"/>
          </a:xfrm>
          <a:prstGeom prst="rect">
            <a:avLst/>
          </a:prstGeom>
          <a:noFill/>
          <a:ln w="9525">
            <a:noFill/>
            <a:miter lim="800000"/>
            <a:headEnd/>
            <a:tailEnd/>
          </a:ln>
          <a:effectLst/>
        </p:spPr>
        <p:txBody>
          <a:bodyPr wrap="square">
            <a:spAutoFit/>
          </a:bodyPr>
          <a:lstStyle/>
          <a:p>
            <a:pPr algn="ctr">
              <a:spcBef>
                <a:spcPct val="50000"/>
              </a:spcBef>
            </a:pPr>
            <a:r>
              <a:rPr lang="en-US" dirty="0">
                <a:solidFill>
                  <a:srgbClr val="00CCFF"/>
                </a:solidFill>
              </a:rPr>
              <a:t>Environmental</a:t>
            </a:r>
          </a:p>
        </p:txBody>
      </p:sp>
      <p:pic>
        <p:nvPicPr>
          <p:cNvPr id="14" name="Picture 11" descr="1a3_vs_vegetatio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8600" y="1117622"/>
            <a:ext cx="2645467" cy="1950698"/>
          </a:xfrm>
          <a:prstGeom prst="rect">
            <a:avLst/>
          </a:prstGeom>
          <a:noFill/>
        </p:spPr>
      </p:pic>
      <p:pic>
        <p:nvPicPr>
          <p:cNvPr id="17" name="Picture 1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600" y="4343400"/>
            <a:ext cx="2738993" cy="2106019"/>
          </a:xfrm>
          <a:prstGeom prst="rect">
            <a:avLst/>
          </a:prstGeom>
          <a:noFill/>
          <a:ln w="12700">
            <a:noFill/>
            <a:miter lim="800000"/>
            <a:headEnd type="none" w="sm" len="sm"/>
            <a:tailEnd type="none" w="sm" len="sm"/>
          </a:ln>
          <a:effectLst/>
        </p:spPr>
      </p:pic>
      <p:pic>
        <p:nvPicPr>
          <p:cNvPr id="19" name="Picture 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372600" y="1089298"/>
            <a:ext cx="2529022" cy="2187302"/>
          </a:xfrm>
          <a:prstGeom prst="rect">
            <a:avLst/>
          </a:prstGeom>
          <a:noFill/>
          <a:ln w="12700">
            <a:noFill/>
            <a:miter lim="800000"/>
            <a:headEnd type="none" w="sm" len="sm"/>
            <a:tailEnd type="none" w="sm" len="sm"/>
          </a:ln>
          <a:effectLst/>
        </p:spPr>
      </p:pic>
      <p:sp>
        <p:nvSpPr>
          <p:cNvPr id="20" name="Text Box 3"/>
          <p:cNvSpPr txBox="1">
            <a:spLocks noChangeArrowheads="1"/>
          </p:cNvSpPr>
          <p:nvPr/>
        </p:nvSpPr>
        <p:spPr bwMode="auto">
          <a:xfrm>
            <a:off x="9906000" y="696951"/>
            <a:ext cx="1447800" cy="369332"/>
          </a:xfrm>
          <a:prstGeom prst="rect">
            <a:avLst/>
          </a:prstGeom>
          <a:noFill/>
          <a:ln w="9525">
            <a:noFill/>
            <a:miter lim="800000"/>
            <a:headEnd/>
            <a:tailEnd/>
          </a:ln>
          <a:effectLst/>
        </p:spPr>
        <p:txBody>
          <a:bodyPr wrap="square">
            <a:spAutoFit/>
          </a:bodyPr>
          <a:lstStyle/>
          <a:p>
            <a:pPr algn="r">
              <a:spcBef>
                <a:spcPct val="50000"/>
              </a:spcBef>
            </a:pPr>
            <a:r>
              <a:rPr lang="en-US" dirty="0">
                <a:solidFill>
                  <a:srgbClr val="00CCFF"/>
                </a:solidFill>
              </a:rPr>
              <a:t>   Hydrology</a:t>
            </a:r>
          </a:p>
        </p:txBody>
      </p:sp>
      <p:sp>
        <p:nvSpPr>
          <p:cNvPr id="7" name="Text Box 4"/>
          <p:cNvSpPr txBox="1">
            <a:spLocks noChangeArrowheads="1"/>
          </p:cNvSpPr>
          <p:nvPr/>
        </p:nvSpPr>
        <p:spPr bwMode="auto">
          <a:xfrm>
            <a:off x="9829800" y="6412468"/>
            <a:ext cx="1526458" cy="369332"/>
          </a:xfrm>
          <a:prstGeom prst="rect">
            <a:avLst/>
          </a:prstGeom>
          <a:noFill/>
          <a:ln w="9525">
            <a:noFill/>
            <a:miter lim="800000"/>
            <a:headEnd/>
            <a:tailEnd/>
          </a:ln>
          <a:effectLst/>
        </p:spPr>
        <p:txBody>
          <a:bodyPr wrap="square">
            <a:spAutoFit/>
          </a:bodyPr>
          <a:lstStyle/>
          <a:p>
            <a:pPr algn="ctr">
              <a:spcBef>
                <a:spcPct val="50000"/>
              </a:spcBef>
            </a:pPr>
            <a:r>
              <a:rPr lang="en-US" dirty="0">
                <a:solidFill>
                  <a:srgbClr val="00CCFF"/>
                </a:solidFill>
              </a:rPr>
              <a:t>Reservoir</a:t>
            </a:r>
          </a:p>
        </p:txBody>
      </p:sp>
      <p:sp>
        <p:nvSpPr>
          <p:cNvPr id="21" name="Text Box 6"/>
          <p:cNvSpPr txBox="1">
            <a:spLocks noChangeArrowheads="1"/>
          </p:cNvSpPr>
          <p:nvPr/>
        </p:nvSpPr>
        <p:spPr bwMode="auto">
          <a:xfrm>
            <a:off x="228600" y="6412468"/>
            <a:ext cx="2605549" cy="369332"/>
          </a:xfrm>
          <a:prstGeom prst="rect">
            <a:avLst/>
          </a:prstGeom>
          <a:noFill/>
          <a:ln w="9525">
            <a:noFill/>
            <a:miter lim="800000"/>
            <a:headEnd/>
            <a:tailEnd/>
          </a:ln>
          <a:effectLst/>
        </p:spPr>
        <p:txBody>
          <a:bodyPr wrap="square">
            <a:spAutoFit/>
          </a:bodyPr>
          <a:lstStyle/>
          <a:p>
            <a:pPr algn="ctr">
              <a:spcBef>
                <a:spcPct val="50000"/>
              </a:spcBef>
            </a:pPr>
            <a:r>
              <a:rPr lang="en-US" dirty="0">
                <a:solidFill>
                  <a:srgbClr val="00CCFF"/>
                </a:solidFill>
              </a:rPr>
              <a:t>Consequences</a:t>
            </a:r>
          </a:p>
        </p:txBody>
      </p:sp>
    </p:spTree>
    <p:extLst>
      <p:ext uri="{BB962C8B-B14F-4D97-AF65-F5344CB8AC3E}">
        <p14:creationId xmlns:p14="http://schemas.microsoft.com/office/powerpoint/2010/main" val="3085094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24000" y="152400"/>
            <a:ext cx="9144000" cy="5827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4400">
                <a:solidFill>
                  <a:srgbClr val="00CCFF"/>
                </a:solidFill>
                <a:effectLst>
                  <a:outerShdw blurRad="38100" dist="38100" dir="2700000" algn="tl">
                    <a:srgbClr val="000000"/>
                  </a:outerShdw>
                </a:effectLst>
                <a:latin typeface="+mj-lt"/>
                <a:ea typeface="+mj-ea"/>
                <a:cs typeface="+mj-cs"/>
              </a:defRPr>
            </a:lvl1pPr>
            <a:lvl2pPr algn="ctr">
              <a:defRPr sz="4400">
                <a:solidFill>
                  <a:schemeClr val="tx2"/>
                </a:solidFill>
                <a:effectLst>
                  <a:outerShdw blurRad="38100" dist="38100" dir="2700000" algn="tl">
                    <a:srgbClr val="000000"/>
                  </a:outerShdw>
                </a:effectLst>
              </a:defRPr>
            </a:lvl2pPr>
            <a:lvl3pPr algn="ctr">
              <a:defRPr sz="4400">
                <a:solidFill>
                  <a:schemeClr val="tx2"/>
                </a:solidFill>
                <a:effectLst>
                  <a:outerShdw blurRad="38100" dist="38100" dir="2700000" algn="tl">
                    <a:srgbClr val="000000"/>
                  </a:outerShdw>
                </a:effectLst>
              </a:defRPr>
            </a:lvl3pPr>
            <a:lvl4pPr algn="ctr">
              <a:defRPr sz="4400">
                <a:solidFill>
                  <a:schemeClr val="tx2"/>
                </a:solidFill>
                <a:effectLst>
                  <a:outerShdw blurRad="38100" dist="38100" dir="2700000" algn="tl">
                    <a:srgbClr val="000000"/>
                  </a:outerShdw>
                </a:effectLst>
              </a:defRPr>
            </a:lvl4pPr>
            <a:lvl5pPr algn="ctr">
              <a:defRPr sz="4400">
                <a:solidFill>
                  <a:schemeClr val="tx2"/>
                </a:solidFill>
                <a:effectLst>
                  <a:outerShdw blurRad="38100" dist="38100" dir="2700000" algn="tl">
                    <a:srgbClr val="000000"/>
                  </a:outerShdw>
                </a:effectLst>
              </a:defRPr>
            </a:lvl5pPr>
            <a:lvl6pPr marL="457200" algn="ctr" fontAlgn="base">
              <a:spcBef>
                <a:spcPct val="0"/>
              </a:spcBef>
              <a:spcAft>
                <a:spcPct val="0"/>
              </a:spcAft>
              <a:defRPr sz="4400">
                <a:solidFill>
                  <a:schemeClr val="tx2"/>
                </a:solidFill>
                <a:effectLst>
                  <a:outerShdw blurRad="38100" dist="38100" dir="2700000" algn="tl">
                    <a:srgbClr val="000000"/>
                  </a:outerShdw>
                </a:effectLst>
              </a:defRPr>
            </a:lvl6pPr>
            <a:lvl7pPr marL="914400" algn="ctr" fontAlgn="base">
              <a:spcBef>
                <a:spcPct val="0"/>
              </a:spcBef>
              <a:spcAft>
                <a:spcPct val="0"/>
              </a:spcAft>
              <a:defRPr sz="4400">
                <a:solidFill>
                  <a:schemeClr val="tx2"/>
                </a:solidFill>
                <a:effectLst>
                  <a:outerShdw blurRad="38100" dist="38100" dir="2700000" algn="tl">
                    <a:srgbClr val="000000"/>
                  </a:outerShdw>
                </a:effectLst>
              </a:defRPr>
            </a:lvl7pPr>
            <a:lvl8pPr marL="1371600" algn="ctr" fontAlgn="base">
              <a:spcBef>
                <a:spcPct val="0"/>
              </a:spcBef>
              <a:spcAft>
                <a:spcPct val="0"/>
              </a:spcAft>
              <a:defRPr sz="4400">
                <a:solidFill>
                  <a:schemeClr val="tx2"/>
                </a:solidFill>
                <a:effectLst>
                  <a:outerShdw blurRad="38100" dist="38100" dir="2700000" algn="tl">
                    <a:srgbClr val="000000"/>
                  </a:outerShdw>
                </a:effectLst>
              </a:defRPr>
            </a:lvl8pPr>
            <a:lvl9pPr marL="1828800" algn="ctr" fontAlgn="base">
              <a:spcBef>
                <a:spcPct val="0"/>
              </a:spcBef>
              <a:spcAft>
                <a:spcPct val="0"/>
              </a:spcAft>
              <a:defRPr sz="4400">
                <a:solidFill>
                  <a:schemeClr val="tx2"/>
                </a:solidFill>
                <a:effectLst>
                  <a:outerShdw blurRad="38100" dist="38100" dir="2700000" algn="tl">
                    <a:srgbClr val="000000"/>
                  </a:outerShdw>
                </a:effectLst>
              </a:defRPr>
            </a:lvl9pPr>
          </a:lstStyle>
          <a:p>
            <a:r>
              <a:rPr lang="en-US" sz="3200" dirty="0"/>
              <a:t>CE-QUAL-W2 Plug-In for HEC-WAT</a:t>
            </a:r>
          </a:p>
        </p:txBody>
      </p:sp>
      <p:sp>
        <p:nvSpPr>
          <p:cNvPr id="2"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6172200" y="261092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2133600" y="-593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511" y="815898"/>
            <a:ext cx="6875760" cy="3867615"/>
          </a:xfrm>
          <a:prstGeom prst="rect">
            <a:avLst/>
          </a:prstGeom>
        </p:spPr>
      </p:pic>
      <p:pic>
        <p:nvPicPr>
          <p:cNvPr id="7" name="Picture 6">
            <a:extLst>
              <a:ext uri="{FF2B5EF4-FFF2-40B4-BE49-F238E27FC236}">
                <a16:creationId xmlns:a16="http://schemas.microsoft.com/office/drawing/2014/main" id="{B37CAAA3-9194-B846-927C-AD680F39EA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95984" y="815898"/>
            <a:ext cx="4828652" cy="3030202"/>
          </a:xfrm>
          <a:prstGeom prst="rect">
            <a:avLst/>
          </a:prstGeom>
        </p:spPr>
      </p:pic>
      <p:pic>
        <p:nvPicPr>
          <p:cNvPr id="9" name="Picture 8">
            <a:extLst>
              <a:ext uri="{FF2B5EF4-FFF2-40B4-BE49-F238E27FC236}">
                <a16:creationId xmlns:a16="http://schemas.microsoft.com/office/drawing/2014/main" id="{F3749D91-8E11-5E40-97F1-CB531016F0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95984" y="3541846"/>
            <a:ext cx="4816951" cy="3174905"/>
          </a:xfrm>
          <a:prstGeom prst="rect">
            <a:avLst/>
          </a:prstGeom>
        </p:spPr>
      </p:pic>
    </p:spTree>
    <p:extLst>
      <p:ext uri="{BB962C8B-B14F-4D97-AF65-F5344CB8AC3E}">
        <p14:creationId xmlns:p14="http://schemas.microsoft.com/office/powerpoint/2010/main" val="381189267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CE2409F-C164-334A-A8B8-9335A4302C93}"/>
              </a:ext>
            </a:extLst>
          </p:cNvPr>
          <p:cNvGrpSpPr/>
          <p:nvPr/>
        </p:nvGrpSpPr>
        <p:grpSpPr>
          <a:xfrm>
            <a:off x="1918801" y="919012"/>
            <a:ext cx="8052069" cy="944023"/>
            <a:chOff x="715480" y="1034730"/>
            <a:chExt cx="8730379" cy="1023968"/>
          </a:xfrm>
        </p:grpSpPr>
        <p:sp>
          <p:nvSpPr>
            <p:cNvPr id="40" name="Rectangle 39">
              <a:extLst>
                <a:ext uri="{FF2B5EF4-FFF2-40B4-BE49-F238E27FC236}">
                  <a16:creationId xmlns:a16="http://schemas.microsoft.com/office/drawing/2014/main" id="{9FD9AEC4-F1D7-7843-976E-94CDE53281FF}"/>
                </a:ext>
              </a:extLst>
            </p:cNvPr>
            <p:cNvSpPr/>
            <p:nvPr/>
          </p:nvSpPr>
          <p:spPr>
            <a:xfrm>
              <a:off x="715480" y="1034730"/>
              <a:ext cx="8730379" cy="1023968"/>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cxnSp>
          <p:nvCxnSpPr>
            <p:cNvPr id="41" name="Straight Arrow Connector 40">
              <a:extLst>
                <a:ext uri="{FF2B5EF4-FFF2-40B4-BE49-F238E27FC236}">
                  <a16:creationId xmlns:a16="http://schemas.microsoft.com/office/drawing/2014/main" id="{6D8DD7CB-2869-F84D-90F8-1CD80E506A38}"/>
                </a:ext>
              </a:extLst>
            </p:cNvPr>
            <p:cNvCxnSpPr/>
            <p:nvPr/>
          </p:nvCxnSpPr>
          <p:spPr>
            <a:xfrm flipV="1">
              <a:off x="1210916" y="1921776"/>
              <a:ext cx="6254798"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DC5C7761-C487-4B48-95CC-28F392B0B61D}"/>
                </a:ext>
              </a:extLst>
            </p:cNvPr>
            <p:cNvSpPr/>
            <p:nvPr/>
          </p:nvSpPr>
          <p:spPr>
            <a:xfrm flipH="1" flipV="1">
              <a:off x="1665111" y="1215207"/>
              <a:ext cx="616688" cy="644926"/>
            </a:xfrm>
            <a:prstGeom prst="arc">
              <a:avLst/>
            </a:prstGeom>
            <a:ln w="25400">
              <a:solidFill>
                <a:srgbClr val="FF3399"/>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a:ea typeface="+mn-ea"/>
                <a:cs typeface="+mn-cs"/>
              </a:endParaRPr>
            </a:p>
          </p:txBody>
        </p:sp>
        <p:sp>
          <p:nvSpPr>
            <p:cNvPr id="43" name="Arc 42">
              <a:extLst>
                <a:ext uri="{FF2B5EF4-FFF2-40B4-BE49-F238E27FC236}">
                  <a16:creationId xmlns:a16="http://schemas.microsoft.com/office/drawing/2014/main" id="{D1BDE7FF-942F-A241-BEFF-38EAA2676230}"/>
                </a:ext>
              </a:extLst>
            </p:cNvPr>
            <p:cNvSpPr/>
            <p:nvPr/>
          </p:nvSpPr>
          <p:spPr>
            <a:xfrm flipH="1" flipV="1">
              <a:off x="3187024" y="1231156"/>
              <a:ext cx="616688" cy="644926"/>
            </a:xfrm>
            <a:prstGeom prst="arc">
              <a:avLst/>
            </a:prstGeom>
            <a:ln w="25400">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a:ea typeface="+mn-ea"/>
                <a:cs typeface="+mn-cs"/>
              </a:endParaRPr>
            </a:p>
          </p:txBody>
        </p:sp>
        <p:sp>
          <p:nvSpPr>
            <p:cNvPr id="44" name="Arc 43">
              <a:extLst>
                <a:ext uri="{FF2B5EF4-FFF2-40B4-BE49-F238E27FC236}">
                  <a16:creationId xmlns:a16="http://schemas.microsoft.com/office/drawing/2014/main" id="{18DB0F39-0F5D-9741-B79B-E521997EF229}"/>
                </a:ext>
              </a:extLst>
            </p:cNvPr>
            <p:cNvSpPr/>
            <p:nvPr/>
          </p:nvSpPr>
          <p:spPr>
            <a:xfrm flipH="1" flipV="1">
              <a:off x="4685293" y="1221461"/>
              <a:ext cx="616688" cy="644926"/>
            </a:xfrm>
            <a:prstGeom prst="arc">
              <a:avLst/>
            </a:prstGeom>
            <a:ln w="25400">
              <a:solidFill>
                <a:srgbClr val="72AF2F"/>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a:ea typeface="+mn-ea"/>
                <a:cs typeface="+mn-cs"/>
              </a:endParaRPr>
            </a:p>
          </p:txBody>
        </p:sp>
        <p:sp>
          <p:nvSpPr>
            <p:cNvPr id="45" name="Arc 44">
              <a:extLst>
                <a:ext uri="{FF2B5EF4-FFF2-40B4-BE49-F238E27FC236}">
                  <a16:creationId xmlns:a16="http://schemas.microsoft.com/office/drawing/2014/main" id="{D94C05F9-A7BF-4C4F-81F9-0E25BD0103AD}"/>
                </a:ext>
              </a:extLst>
            </p:cNvPr>
            <p:cNvSpPr/>
            <p:nvPr/>
          </p:nvSpPr>
          <p:spPr>
            <a:xfrm flipH="1" flipV="1">
              <a:off x="6213905" y="1224251"/>
              <a:ext cx="616688" cy="644926"/>
            </a:xfrm>
            <a:prstGeom prst="arc">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a:ea typeface="+mn-ea"/>
                <a:cs typeface="+mn-cs"/>
              </a:endParaRPr>
            </a:p>
          </p:txBody>
        </p:sp>
        <p:sp>
          <p:nvSpPr>
            <p:cNvPr id="46" name="TextBox 45">
              <a:extLst>
                <a:ext uri="{FF2B5EF4-FFF2-40B4-BE49-F238E27FC236}">
                  <a16:creationId xmlns:a16="http://schemas.microsoft.com/office/drawing/2014/main" id="{8F56E835-7924-FC4E-A6F1-D3BDAFB7236B}"/>
                </a:ext>
              </a:extLst>
            </p:cNvPr>
            <p:cNvSpPr txBox="1"/>
            <p:nvPr/>
          </p:nvSpPr>
          <p:spPr>
            <a:xfrm>
              <a:off x="1052744" y="1247021"/>
              <a:ext cx="137492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3399"/>
                  </a:solidFill>
                  <a:effectLst/>
                  <a:uLnTx/>
                  <a:uFillTx/>
                  <a:latin typeface="Verdana" panose="020B0604030504040204" pitchFamily="34" charset="0"/>
                  <a:ea typeface="Verdana" panose="020B0604030504040204" pitchFamily="34" charset="0"/>
                  <a:cs typeface="Verdana" panose="020B0604030504040204" pitchFamily="34" charset="0"/>
                </a:rPr>
                <a:t>Hydrodynamics</a:t>
              </a:r>
            </a:p>
          </p:txBody>
        </p:sp>
        <p:sp>
          <p:nvSpPr>
            <p:cNvPr id="47" name="TextBox 46">
              <a:extLst>
                <a:ext uri="{FF2B5EF4-FFF2-40B4-BE49-F238E27FC236}">
                  <a16:creationId xmlns:a16="http://schemas.microsoft.com/office/drawing/2014/main" id="{F055F585-3B18-4E4B-923C-7F2F1E1F3DF3}"/>
                </a:ext>
              </a:extLst>
            </p:cNvPr>
            <p:cNvSpPr txBox="1"/>
            <p:nvPr/>
          </p:nvSpPr>
          <p:spPr>
            <a:xfrm>
              <a:off x="2575695" y="1231156"/>
              <a:ext cx="1361527"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Nutrient Cycles</a:t>
              </a:r>
            </a:p>
          </p:txBody>
        </p:sp>
        <p:sp>
          <p:nvSpPr>
            <p:cNvPr id="48" name="TextBox 47">
              <a:extLst>
                <a:ext uri="{FF2B5EF4-FFF2-40B4-BE49-F238E27FC236}">
                  <a16:creationId xmlns:a16="http://schemas.microsoft.com/office/drawing/2014/main" id="{CDD3BFCC-8963-5A45-96BD-7922849A5D39}"/>
                </a:ext>
              </a:extLst>
            </p:cNvPr>
            <p:cNvSpPr txBox="1"/>
            <p:nvPr/>
          </p:nvSpPr>
          <p:spPr>
            <a:xfrm>
              <a:off x="4118362" y="1214072"/>
              <a:ext cx="1547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2AF2F"/>
                  </a:solidFill>
                  <a:effectLst/>
                  <a:uLnTx/>
                  <a:uFillTx/>
                  <a:latin typeface="Verdana" panose="020B0604030504040204" pitchFamily="34" charset="0"/>
                  <a:ea typeface="Verdana" panose="020B0604030504040204" pitchFamily="34" charset="0"/>
                  <a:cs typeface="Verdana" panose="020B0604030504040204" pitchFamily="34" charset="0"/>
                </a:rPr>
                <a:t>Organism Growth</a:t>
              </a:r>
            </a:p>
          </p:txBody>
        </p:sp>
        <p:sp>
          <p:nvSpPr>
            <p:cNvPr id="49" name="TextBox 48">
              <a:extLst>
                <a:ext uri="{FF2B5EF4-FFF2-40B4-BE49-F238E27FC236}">
                  <a16:creationId xmlns:a16="http://schemas.microsoft.com/office/drawing/2014/main" id="{2D08BD93-8A03-3347-9738-18A62FE63944}"/>
                </a:ext>
              </a:extLst>
            </p:cNvPr>
            <p:cNvSpPr txBox="1"/>
            <p:nvPr/>
          </p:nvSpPr>
          <p:spPr>
            <a:xfrm>
              <a:off x="5720065" y="1198581"/>
              <a:ext cx="1536190"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Transport Solvers</a:t>
              </a:r>
            </a:p>
          </p:txBody>
        </p:sp>
        <p:sp>
          <p:nvSpPr>
            <p:cNvPr id="50" name="TextBox 49">
              <a:extLst>
                <a:ext uri="{FF2B5EF4-FFF2-40B4-BE49-F238E27FC236}">
                  <a16:creationId xmlns:a16="http://schemas.microsoft.com/office/drawing/2014/main" id="{572D0EE5-DBB5-154A-B8DE-9449BC38BCBA}"/>
                </a:ext>
              </a:extLst>
            </p:cNvPr>
            <p:cNvSpPr txBox="1"/>
            <p:nvPr/>
          </p:nvSpPr>
          <p:spPr>
            <a:xfrm>
              <a:off x="7431060" y="1182107"/>
              <a:ext cx="1822988"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Output</a:t>
              </a: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Temporal and/or spatial distribution of modeled constituents</a:t>
              </a:r>
            </a:p>
          </p:txBody>
        </p:sp>
      </p:grpSp>
      <p:sp>
        <p:nvSpPr>
          <p:cNvPr id="16" name="Rectangle 15"/>
          <p:cNvSpPr/>
          <p:nvPr/>
        </p:nvSpPr>
        <p:spPr>
          <a:xfrm>
            <a:off x="5245448" y="1919864"/>
            <a:ext cx="4725423" cy="4479257"/>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0E1CF0B-6089-7049-8DB4-FD8AA72A4147}"/>
              </a:ext>
            </a:extLst>
          </p:cNvPr>
          <p:cNvPicPr>
            <a:picLocks noChangeAspect="1"/>
          </p:cNvPicPr>
          <p:nvPr/>
        </p:nvPicPr>
        <p:blipFill rotWithShape="1">
          <a:blip r:embed="rId2"/>
          <a:srcRect l="15868" r="4825"/>
          <a:stretch/>
        </p:blipFill>
        <p:spPr>
          <a:xfrm>
            <a:off x="7686363" y="2480647"/>
            <a:ext cx="2131133" cy="3812931"/>
          </a:xfrm>
          <a:prstGeom prst="rect">
            <a:avLst/>
          </a:prstGeom>
          <a:ln>
            <a:solidFill>
              <a:schemeClr val="bg1">
                <a:lumMod val="75000"/>
              </a:schemeClr>
            </a:solidFill>
          </a:ln>
        </p:spPr>
      </p:pic>
      <p:sp>
        <p:nvSpPr>
          <p:cNvPr id="7" name="Rectangle 6"/>
          <p:cNvSpPr/>
          <p:nvPr/>
        </p:nvSpPr>
        <p:spPr>
          <a:xfrm>
            <a:off x="1916396" y="1919865"/>
            <a:ext cx="3177890" cy="4479257"/>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978966" y="1936742"/>
            <a:ext cx="33560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HEC-RAS (1D/2D WQ)</a:t>
            </a:r>
          </a:p>
        </p:txBody>
      </p:sp>
      <p:grpSp>
        <p:nvGrpSpPr>
          <p:cNvPr id="9" name="Group 8"/>
          <p:cNvGrpSpPr/>
          <p:nvPr/>
        </p:nvGrpSpPr>
        <p:grpSpPr>
          <a:xfrm>
            <a:off x="2357132" y="4254913"/>
            <a:ext cx="2178859" cy="1996648"/>
            <a:chOff x="8481644" y="2750112"/>
            <a:chExt cx="1984978" cy="182319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5608" y="2750112"/>
              <a:ext cx="1961804" cy="1823199"/>
            </a:xfrm>
            <a:prstGeom prst="rect">
              <a:avLst/>
            </a:prstGeom>
          </p:spPr>
        </p:pic>
        <p:sp>
          <p:nvSpPr>
            <p:cNvPr id="11" name="Rectangle 10"/>
            <p:cNvSpPr/>
            <p:nvPr/>
          </p:nvSpPr>
          <p:spPr>
            <a:xfrm>
              <a:off x="8492194" y="3325752"/>
              <a:ext cx="391286" cy="607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8481644" y="3385025"/>
              <a:ext cx="6684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Observed Data</a:t>
              </a:r>
            </a:p>
          </p:txBody>
        </p:sp>
        <p:sp>
          <p:nvSpPr>
            <p:cNvPr id="13" name="TextBox 12"/>
            <p:cNvSpPr txBox="1"/>
            <p:nvPr/>
          </p:nvSpPr>
          <p:spPr>
            <a:xfrm>
              <a:off x="9934863" y="3471137"/>
              <a:ext cx="531759" cy="246221"/>
            </a:xfrm>
            <a:prstGeom prst="rect">
              <a:avLst/>
            </a:prstGeom>
            <a:solidFill>
              <a:schemeClr val="tx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Model Outputs</a:t>
              </a:r>
            </a:p>
          </p:txBody>
        </p:sp>
      </p:grpSp>
      <p:sp>
        <p:nvSpPr>
          <p:cNvPr id="14" name="Rectangle 13"/>
          <p:cNvSpPr/>
          <p:nvPr/>
        </p:nvSpPr>
        <p:spPr>
          <a:xfrm>
            <a:off x="5315631" y="2357861"/>
            <a:ext cx="2293155" cy="3939540"/>
          </a:xfrm>
          <a:prstGeom prst="rect">
            <a:avLst/>
          </a:prstGeom>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defRPr/>
            </a:pP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Simulates reservoir operations at one or more reservoirs to meet multiple objectives for flood control, hydropower, water supply, navigation, recreation, and environmental management. </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defRPr/>
            </a:pP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For both planning studies and for real-time decision support.</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defRPr/>
            </a:pP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HEC-ResSim v4.0 has fully integrated water quality (WQ) modeling capabilities for environmental impacts analysis and operational support.</a:t>
            </a:r>
          </a:p>
        </p:txBody>
      </p:sp>
      <p:sp>
        <p:nvSpPr>
          <p:cNvPr id="4" name="Content Placeholder 2">
            <a:extLst>
              <a:ext uri="{FF2B5EF4-FFF2-40B4-BE49-F238E27FC236}">
                <a16:creationId xmlns:a16="http://schemas.microsoft.com/office/drawing/2014/main" id="{0A5A0847-DBF5-1B46-9672-00A192BDE504}"/>
              </a:ext>
            </a:extLst>
          </p:cNvPr>
          <p:cNvSpPr txBox="1">
            <a:spLocks/>
          </p:cNvSpPr>
          <p:nvPr/>
        </p:nvSpPr>
        <p:spPr>
          <a:xfrm>
            <a:off x="5754558" y="1944781"/>
            <a:ext cx="3469636" cy="4306780"/>
          </a:xfrm>
          <a:prstGeom prst="rect">
            <a:avLst/>
          </a:prstGeom>
        </p:spPr>
        <p:txBody>
          <a:bodyPr>
            <a:normAutofit/>
          </a:bodyPr>
          <a:lst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bg1"/>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bg1"/>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bg1"/>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25"/>
              </a:spcBef>
              <a:spcAft>
                <a:spcPct val="0"/>
              </a:spcAft>
              <a:buClrTx/>
              <a:buSzPct val="12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itchFamily="34" charset="0"/>
            </a:endParaRPr>
          </a:p>
        </p:txBody>
      </p:sp>
      <p:sp>
        <p:nvSpPr>
          <p:cNvPr id="17" name="TextBox 16"/>
          <p:cNvSpPr txBox="1"/>
          <p:nvPr/>
        </p:nvSpPr>
        <p:spPr>
          <a:xfrm>
            <a:off x="5384784" y="1955177"/>
            <a:ext cx="29972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HEC-ResSim (1D WQ)</a:t>
            </a:r>
          </a:p>
        </p:txBody>
      </p:sp>
      <p:sp>
        <p:nvSpPr>
          <p:cNvPr id="19" name="Rectangle 18"/>
          <p:cNvSpPr/>
          <p:nvPr/>
        </p:nvSpPr>
        <p:spPr>
          <a:xfrm>
            <a:off x="2008403" y="2357861"/>
            <a:ext cx="2956543" cy="1800493"/>
          </a:xfrm>
          <a:prstGeom prst="rect">
            <a:avLst/>
          </a:prstGeom>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Fully integrated riverine hydraulic, sediment, and water quality model to aid users in determining Total Maximum Daily Loads (TMDLs).</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Can be linked to SWAT and HSPF</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None/>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37160" marR="0" lvl="0" indent="-137160" algn="l" defTabSz="914400" rtl="0" eaLnBrk="1" fontAlgn="auto" latinLnBrk="0" hangingPunct="1">
              <a:lnSpc>
                <a:spcPct val="100000"/>
              </a:lnSpc>
              <a:spcBef>
                <a:spcPts val="600"/>
              </a:spcBef>
              <a:spcAft>
                <a:spcPts val="0"/>
              </a:spcAft>
              <a:buClr>
                <a:prstClr val="black"/>
              </a:buClr>
              <a:buSzPct val="120000"/>
              <a:buFontTx/>
              <a:buNone/>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7" name="Title 1">
            <a:extLst>
              <a:ext uri="{FF2B5EF4-FFF2-40B4-BE49-F238E27FC236}">
                <a16:creationId xmlns:a16="http://schemas.microsoft.com/office/drawing/2014/main" id="{21AC1982-A637-A449-96D2-3056194CF88C}"/>
              </a:ext>
            </a:extLst>
          </p:cNvPr>
          <p:cNvSpPr txBox="1">
            <a:spLocks/>
          </p:cNvSpPr>
          <p:nvPr/>
        </p:nvSpPr>
        <p:spPr>
          <a:xfrm>
            <a:off x="609600" y="89994"/>
            <a:ext cx="10972800" cy="762000"/>
          </a:xfrm>
          <a:prstGeom prst="rect">
            <a:avLst/>
          </a:prstGeom>
        </p:spPr>
        <p:txBody>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kern="0" dirty="0">
                <a:solidFill>
                  <a:srgbClr val="00CCFF"/>
                </a:solidFill>
              </a:rPr>
              <a:t>USACE WQ Modeling: Watershed Systems Approach</a:t>
            </a:r>
          </a:p>
        </p:txBody>
      </p:sp>
    </p:spTree>
    <p:extLst>
      <p:ext uri="{BB962C8B-B14F-4D97-AF65-F5344CB8AC3E}">
        <p14:creationId xmlns:p14="http://schemas.microsoft.com/office/powerpoint/2010/main" val="343029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282818" y="1277931"/>
            <a:ext cx="2834640" cy="49444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p:cNvSpPr/>
          <p:nvPr/>
        </p:nvSpPr>
        <p:spPr>
          <a:xfrm>
            <a:off x="6117344" y="1267535"/>
            <a:ext cx="2834640" cy="49444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3200555" y="1277931"/>
            <a:ext cx="2834640" cy="49444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Rectangle 54"/>
          <p:cNvSpPr/>
          <p:nvPr/>
        </p:nvSpPr>
        <p:spPr>
          <a:xfrm>
            <a:off x="9035845" y="1271811"/>
            <a:ext cx="2834640" cy="49444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297216" y="5430082"/>
            <a:ext cx="27651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Example of interdependent nutrient cycles and algae growth</a:t>
            </a:r>
          </a:p>
        </p:txBody>
      </p:sp>
      <p:sp>
        <p:nvSpPr>
          <p:cNvPr id="12" name="TextBox 11"/>
          <p:cNvSpPr txBox="1"/>
          <p:nvPr/>
        </p:nvSpPr>
        <p:spPr>
          <a:xfrm>
            <a:off x="6087762" y="1280517"/>
            <a:ext cx="20003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CE-QUAL-W2</a:t>
            </a:r>
          </a:p>
        </p:txBody>
      </p:sp>
      <p:sp>
        <p:nvSpPr>
          <p:cNvPr id="13" name="TextBox 12"/>
          <p:cNvSpPr txBox="1"/>
          <p:nvPr/>
        </p:nvSpPr>
        <p:spPr>
          <a:xfrm>
            <a:off x="9032429" y="1287362"/>
            <a:ext cx="23887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AdH-NSM-2D/3D</a:t>
            </a:r>
          </a:p>
        </p:txBody>
      </p:sp>
      <p:graphicFrame>
        <p:nvGraphicFramePr>
          <p:cNvPr id="3" name="Object 2"/>
          <p:cNvGraphicFramePr>
            <a:graphicFrameLocks noChangeAspect="1"/>
          </p:cNvGraphicFramePr>
          <p:nvPr>
            <p:extLst>
              <p:ext uri="{D42A27DB-BD31-4B8C-83A1-F6EECF244321}">
                <p14:modId xmlns:p14="http://schemas.microsoft.com/office/powerpoint/2010/main" val="661639430"/>
              </p:ext>
            </p:extLst>
          </p:nvPr>
        </p:nvGraphicFramePr>
        <p:xfrm>
          <a:off x="348108" y="3207309"/>
          <a:ext cx="2630685" cy="2155600"/>
        </p:xfrm>
        <a:graphic>
          <a:graphicData uri="http://schemas.openxmlformats.org/presentationml/2006/ole">
            <mc:AlternateContent xmlns:mc="http://schemas.openxmlformats.org/markup-compatibility/2006">
              <mc:Choice xmlns:v="urn:schemas-microsoft-com:vml" Requires="v">
                <p:oleObj spid="_x0000_s7258" r:id="rId4" imgW="5022852" imgH="4108495" progId="Visio.Drawing.15">
                  <p:embed/>
                </p:oleObj>
              </mc:Choice>
              <mc:Fallback>
                <p:oleObj r:id="rId4" imgW="5022852" imgH="4108495" progId="Visio.Drawing.15">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108" y="3207309"/>
                        <a:ext cx="2630685" cy="2155600"/>
                      </a:xfrm>
                      <a:prstGeom prst="rect">
                        <a:avLst/>
                      </a:prstGeom>
                      <a:solidFill>
                        <a:srgbClr val="E3EBE1"/>
                      </a:solidFill>
                    </p:spPr>
                  </p:pic>
                </p:oleObj>
              </mc:Fallback>
            </mc:AlternateContent>
          </a:graphicData>
        </a:graphic>
      </p:graphicFrame>
      <p:sp>
        <p:nvSpPr>
          <p:cNvPr id="40" name="Rectangle 39"/>
          <p:cNvSpPr/>
          <p:nvPr/>
        </p:nvSpPr>
        <p:spPr>
          <a:xfrm>
            <a:off x="6127497" y="3934190"/>
            <a:ext cx="2824487" cy="2200602"/>
          </a:xfrm>
          <a:prstGeom prst="rect">
            <a:avLst/>
          </a:prstGeom>
        </p:spPr>
        <p:txBody>
          <a:bodyPr wrap="square">
            <a:spAutoFit/>
          </a:bodyPr>
          <a:lstStyle/>
          <a:p>
            <a:pPr marL="137160" marR="0" lvl="0" indent="-137160" algn="l" defTabSz="914400" rtl="0" eaLnBrk="1" fontAlgn="auto" latinLnBrk="0" hangingPunct="1">
              <a:lnSpc>
                <a:spcPct val="100000"/>
              </a:lnSpc>
              <a:spcBef>
                <a:spcPts val="2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2D, laterally-averaged hydrodynamic and water quality model, 28 constituents</a:t>
            </a:r>
          </a:p>
          <a:p>
            <a:pPr marL="137160" marR="0" lvl="0" indent="-137160" algn="l" defTabSz="914400" rtl="0" eaLnBrk="1" fontAlgn="auto" latinLnBrk="0" hangingPunct="1">
              <a:lnSpc>
                <a:spcPct val="100000"/>
              </a:lnSpc>
              <a:spcBef>
                <a:spcPts val="2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Simulates stratified flow through variable density as affected by temperature, salinity, TDS, and TSS </a:t>
            </a:r>
          </a:p>
          <a:p>
            <a:pPr marL="137160" marR="0" lvl="0" indent="-137160" algn="l" defTabSz="914400" rtl="0" eaLnBrk="1" fontAlgn="auto" latinLnBrk="0" hangingPunct="1">
              <a:lnSpc>
                <a:spcPct val="100000"/>
              </a:lnSpc>
              <a:spcBef>
                <a:spcPts val="2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Can be extended to model entire basins </a:t>
            </a:r>
          </a:p>
          <a:p>
            <a:pPr marL="137160" marR="0" lvl="0" indent="-137160" algn="l" defTabSz="914400" rtl="0" eaLnBrk="1" fontAlgn="auto" latinLnBrk="0" hangingPunct="1">
              <a:lnSpc>
                <a:spcPct val="100000"/>
              </a:lnSpc>
              <a:spcBef>
                <a:spcPts val="2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Over 1600 known applications in 34 countries</a:t>
            </a:r>
          </a:p>
        </p:txBody>
      </p:sp>
      <p:pic>
        <p:nvPicPr>
          <p:cNvPr id="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8007" y="2582745"/>
            <a:ext cx="2297591" cy="35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186904" y="1293590"/>
            <a:ext cx="1951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CE-QUAL-ICM</a:t>
            </a:r>
          </a:p>
        </p:txBody>
      </p:sp>
      <p:sp>
        <p:nvSpPr>
          <p:cNvPr id="50" name="Rectangle 49"/>
          <p:cNvSpPr/>
          <p:nvPr/>
        </p:nvSpPr>
        <p:spPr>
          <a:xfrm>
            <a:off x="9061295" y="1726138"/>
            <a:ext cx="2866075" cy="1169551"/>
          </a:xfrm>
          <a:prstGeom prst="rect">
            <a:avLst/>
          </a:prstGeom>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Seamlessly integrates the Nutrient Simulation Module (NSM) library.</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None/>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9" name="Rectangle 78"/>
          <p:cNvSpPr/>
          <p:nvPr/>
        </p:nvSpPr>
        <p:spPr>
          <a:xfrm>
            <a:off x="270913" y="1338071"/>
            <a:ext cx="2909166" cy="2169825"/>
          </a:xfrm>
          <a:prstGeom prst="rect">
            <a:avLst/>
          </a:prstGeom>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Several models available with varying degrees of coupling between the hydrodynamic, nutrient, organism, and transport algorithms.</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Application domains range from run of river reservoirs to coastal zones. </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37160" marR="0" lvl="0" indent="-137160" algn="l" defTabSz="914400" rtl="0" eaLnBrk="1" fontAlgn="auto" latinLnBrk="0" hangingPunct="1">
              <a:lnSpc>
                <a:spcPct val="100000"/>
              </a:lnSpc>
              <a:spcBef>
                <a:spcPts val="600"/>
              </a:spcBef>
              <a:spcAft>
                <a:spcPts val="0"/>
              </a:spcAft>
              <a:buClr>
                <a:prstClr val="black"/>
              </a:buClr>
              <a:buSzPct val="120000"/>
              <a:buFontTx/>
              <a:buNone/>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9" name="Rectangle 88"/>
          <p:cNvSpPr/>
          <p:nvPr/>
        </p:nvSpPr>
        <p:spPr>
          <a:xfrm>
            <a:off x="10126871" y="2432283"/>
            <a:ext cx="1762290" cy="2539157"/>
          </a:xfrm>
          <a:prstGeom prst="rect">
            <a:avLst/>
          </a:prstGeom>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First model to fully couple hydrodynamics and water quality on an adaptive mesh</a:t>
            </a:r>
          </a:p>
          <a:p>
            <a:pPr marL="137160" marR="0" lvl="1"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Includes floating and benthic algae, interrelated N, P, C, and O</a:t>
            </a:r>
            <a:r>
              <a:rPr kumimoji="0" lang="en-US" altLang="en-US" sz="1200" b="0" i="0" u="none" strike="noStrike" kern="1200" cap="none" spc="0" normalizeH="0" baseline="-2500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a:t>
            </a: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cycles</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endPar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91" name="Group 90"/>
          <p:cNvGrpSpPr/>
          <p:nvPr/>
        </p:nvGrpSpPr>
        <p:grpSpPr>
          <a:xfrm>
            <a:off x="3283448" y="2573552"/>
            <a:ext cx="2735562" cy="3540304"/>
            <a:chOff x="2795168" y="3047840"/>
            <a:chExt cx="2911883" cy="3648127"/>
          </a:xfrm>
        </p:grpSpPr>
        <p:pic>
          <p:nvPicPr>
            <p:cNvPr id="90" name="Picture 4" descr="SurfCHLA_r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813" t="28031" r="9646" b="3317"/>
            <a:stretch/>
          </p:blipFill>
          <p:spPr bwMode="auto">
            <a:xfrm rot="16200000">
              <a:off x="2650203" y="3639120"/>
              <a:ext cx="3648127" cy="246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SurfCHLA_r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0909" t="11182" r="39648" b="78965"/>
            <a:stretch/>
          </p:blipFill>
          <p:spPr bwMode="auto">
            <a:xfrm>
              <a:off x="2863824" y="6419521"/>
              <a:ext cx="1041991" cy="27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795168" y="5855239"/>
              <a:ext cx="12252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Surface Chlorophyll Concentration, mg/l</a:t>
              </a:r>
            </a:p>
          </p:txBody>
        </p:sp>
      </p:grpSp>
      <p:sp>
        <p:nvSpPr>
          <p:cNvPr id="45" name="Rectangle 44"/>
          <p:cNvSpPr/>
          <p:nvPr/>
        </p:nvSpPr>
        <p:spPr>
          <a:xfrm>
            <a:off x="3216777" y="1591939"/>
            <a:ext cx="2742984" cy="723275"/>
          </a:xfrm>
          <a:prstGeom prst="rect">
            <a:avLst/>
          </a:prstGeom>
          <a:solidFill>
            <a:schemeClr val="tx1">
              <a:alpha val="80000"/>
            </a:schemeClr>
          </a:solidFill>
          <a:effectLst>
            <a:softEdge rad="38100"/>
          </a:effectLst>
        </p:spPr>
        <p:txBody>
          <a:bodyPr wrap="square">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Fully 3D, time-variable; link to independent hydrodynamics </a:t>
            </a:r>
          </a:p>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36 constituents </a:t>
            </a:r>
          </a:p>
        </p:txBody>
      </p:sp>
      <p:grpSp>
        <p:nvGrpSpPr>
          <p:cNvPr id="8" name="Group 7">
            <a:extLst>
              <a:ext uri="{FF2B5EF4-FFF2-40B4-BE49-F238E27FC236}">
                <a16:creationId xmlns:a16="http://schemas.microsoft.com/office/drawing/2014/main" id="{E54D9EFA-1F45-764E-9F49-2A84AE1A77B0}"/>
              </a:ext>
            </a:extLst>
          </p:cNvPr>
          <p:cNvGrpSpPr/>
          <p:nvPr/>
        </p:nvGrpSpPr>
        <p:grpSpPr>
          <a:xfrm>
            <a:off x="6193997" y="1641790"/>
            <a:ext cx="2528963" cy="2292728"/>
            <a:chOff x="6193997" y="1832754"/>
            <a:chExt cx="2528963" cy="2292728"/>
          </a:xfrm>
        </p:grpSpPr>
        <p:sp>
          <p:nvSpPr>
            <p:cNvPr id="32" name="Rectangle 31"/>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6193997" y="1832754"/>
              <a:ext cx="2528963" cy="2292728"/>
              <a:chOff x="6193997" y="1832754"/>
              <a:chExt cx="2528963" cy="2292728"/>
            </a:xfrm>
          </p:grpSpPr>
          <p:pic>
            <p:nvPicPr>
              <p:cNvPr id="15" name="Picture 8" descr="w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9690" r="11120"/>
              <a:stretch/>
            </p:blipFill>
            <p:spPr bwMode="auto">
              <a:xfrm>
                <a:off x="6193997" y="1859976"/>
                <a:ext cx="2506667" cy="226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rot="16200000">
                <a:off x="5927466" y="2818109"/>
                <a:ext cx="854721" cy="215444"/>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Elevation, M </a:t>
                </a:r>
              </a:p>
            </p:txBody>
          </p:sp>
          <p:sp>
            <p:nvSpPr>
              <p:cNvPr id="29" name="TextBox 28"/>
              <p:cNvSpPr txBox="1"/>
              <p:nvPr/>
            </p:nvSpPr>
            <p:spPr>
              <a:xfrm>
                <a:off x="6662869" y="1832754"/>
                <a:ext cx="595331" cy="292388"/>
              </a:xfrm>
              <a:prstGeom prst="rect">
                <a:avLst/>
              </a:prstGeom>
              <a:solidFill>
                <a:schemeClr val="tx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River Section</a:t>
                </a:r>
              </a:p>
            </p:txBody>
          </p:sp>
          <p:sp>
            <p:nvSpPr>
              <p:cNvPr id="30" name="TextBox 29"/>
              <p:cNvSpPr txBox="1"/>
              <p:nvPr/>
            </p:nvSpPr>
            <p:spPr>
              <a:xfrm>
                <a:off x="7311082" y="2107008"/>
                <a:ext cx="668465" cy="215444"/>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Reservoir</a:t>
                </a:r>
              </a:p>
            </p:txBody>
          </p:sp>
          <p:sp>
            <p:nvSpPr>
              <p:cNvPr id="31" name="TextBox 30"/>
              <p:cNvSpPr txBox="1"/>
              <p:nvPr/>
            </p:nvSpPr>
            <p:spPr>
              <a:xfrm>
                <a:off x="8145058" y="3154748"/>
                <a:ext cx="577902" cy="169277"/>
              </a:xfrm>
              <a:prstGeom prst="rect">
                <a:avLst/>
              </a:prstGeom>
              <a:solidFill>
                <a:schemeClr val="tx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sp>
            <p:nvSpPr>
              <p:cNvPr id="26" name="TextBox 25"/>
              <p:cNvSpPr txBox="1"/>
              <p:nvPr/>
            </p:nvSpPr>
            <p:spPr>
              <a:xfrm>
                <a:off x="7113893" y="3926184"/>
                <a:ext cx="910521" cy="9144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Distance, M </a:t>
                </a:r>
              </a:p>
            </p:txBody>
          </p:sp>
        </p:grpSp>
      </p:gr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5AE7B57-1E5C-4AC8-A345-4C157AB3293B}" type="slidenum">
              <a:rPr kumimoji="0" lang="en-US" sz="750" b="1" i="0" u="none" strike="noStrike" kern="1200" cap="none" spc="0" normalizeH="0" baseline="0" noProof="0" smtClean="0">
                <a:ln>
                  <a:noFill/>
                </a:ln>
                <a:solidFill>
                  <a:srgbClr val="898989"/>
                </a:solidFill>
                <a:effectLst/>
                <a:uLnTx/>
                <a:uFillTx/>
                <a:latin typeface="Arial"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750" b="1" i="0" u="none" strike="noStrike" kern="1200" cap="none" spc="0" normalizeH="0" baseline="0" noProof="0">
              <a:ln>
                <a:noFill/>
              </a:ln>
              <a:solidFill>
                <a:srgbClr val="898989"/>
              </a:solidFill>
              <a:effectLst/>
              <a:uLnTx/>
              <a:uFillTx/>
              <a:latin typeface="Arial" pitchFamily="34" charset="0"/>
              <a:ea typeface="ＭＳ Ｐゴシック" pitchFamily="34" charset="-128"/>
              <a:cs typeface="Arial" pitchFamily="34" charset="0"/>
            </a:endParaRPr>
          </a:p>
        </p:txBody>
      </p:sp>
      <p:sp>
        <p:nvSpPr>
          <p:cNvPr id="5" name="TextBox 4"/>
          <p:cNvSpPr txBox="1"/>
          <p:nvPr/>
        </p:nvSpPr>
        <p:spPr>
          <a:xfrm>
            <a:off x="3217907" y="2314798"/>
            <a:ext cx="1850836" cy="1569660"/>
          </a:xfrm>
          <a:prstGeom prst="rect">
            <a:avLst/>
          </a:prstGeom>
          <a:solidFill>
            <a:schemeClr val="tx1">
              <a:alpha val="80000"/>
            </a:schemeClr>
          </a:solidFill>
          <a:effectLst>
            <a:softEdge rad="38100"/>
          </a:effectLst>
        </p:spPr>
        <p:txBody>
          <a:bodyPr wrap="square" rtlCol="0">
            <a:spAutoFit/>
          </a:bodyPr>
          <a:lstStyle/>
          <a:p>
            <a:pPr marL="137160" marR="0" lvl="0" indent="-137160" algn="l" defTabSz="914400" rtl="0" eaLnBrk="1" fontAlgn="auto" latinLnBrk="0" hangingPunct="1">
              <a:lnSpc>
                <a:spcPct val="100000"/>
              </a:lnSpc>
              <a:spcBef>
                <a:spcPts val="600"/>
              </a:spcBef>
              <a:spcAft>
                <a:spcPts val="0"/>
              </a:spcAft>
              <a:buClr>
                <a:prstClr val="black"/>
              </a:buClr>
              <a:buSzPct val="120000"/>
              <a:buFontTx/>
              <a:buChar char="•"/>
              <a:tabLst/>
              <a:defRPr/>
            </a:pP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Trophic interactions include submerged aquatic vegetation multiple algae groups, sediment diagenesis, benthos</a:t>
            </a:r>
            <a:r>
              <a:rPr lang="en-US" alt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and</a:t>
            </a:r>
            <a:r>
              <a:rPr lang="en-US" alt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US" alt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zooplankton </a:t>
            </a:r>
          </a:p>
        </p:txBody>
      </p:sp>
      <p:sp>
        <p:nvSpPr>
          <p:cNvPr id="47" name="Title 1">
            <a:extLst>
              <a:ext uri="{FF2B5EF4-FFF2-40B4-BE49-F238E27FC236}">
                <a16:creationId xmlns:a16="http://schemas.microsoft.com/office/drawing/2014/main" id="{3F5FE2EE-CE2F-FD46-88C2-11A182D84A22}"/>
              </a:ext>
            </a:extLst>
          </p:cNvPr>
          <p:cNvSpPr txBox="1">
            <a:spLocks/>
          </p:cNvSpPr>
          <p:nvPr/>
        </p:nvSpPr>
        <p:spPr>
          <a:xfrm>
            <a:off x="0" y="95243"/>
            <a:ext cx="12192000" cy="676275"/>
          </a:xfrm>
          <a:prstGeom prst="rect">
            <a:avLst/>
          </a:prstGeom>
        </p:spPr>
        <p:txBody>
          <a:bodyPr>
            <a:noAutofit/>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sz="2800" kern="0" dirty="0">
                <a:solidFill>
                  <a:srgbClr val="00CCFF"/>
                </a:solidFill>
                <a:latin typeface="Verdana" panose="020B0604030504040204" pitchFamily="34" charset="0"/>
                <a:ea typeface="Verdana" panose="020B0604030504040204" pitchFamily="34" charset="0"/>
              </a:rPr>
              <a:t>USACE Water Quality Modeling Tools</a:t>
            </a:r>
          </a:p>
        </p:txBody>
      </p:sp>
    </p:spTree>
    <p:extLst>
      <p:ext uri="{BB962C8B-B14F-4D97-AF65-F5344CB8AC3E}">
        <p14:creationId xmlns:p14="http://schemas.microsoft.com/office/powerpoint/2010/main" val="2834385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76200"/>
            <a:ext cx="12192000" cy="990600"/>
          </a:xfr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a:solidFill>
                  <a:srgbClr val="00CCFF"/>
                </a:solidFill>
              </a:rPr>
              <a:t>Team Members and Collaborators</a:t>
            </a:r>
            <a:br>
              <a:rPr lang="en-US" dirty="0">
                <a:solidFill>
                  <a:srgbClr val="00CCFF"/>
                </a:solidFill>
              </a:rPr>
            </a:br>
            <a:r>
              <a:rPr lang="en-US" sz="2800" dirty="0">
                <a:solidFill>
                  <a:srgbClr val="00CCFF"/>
                </a:solidFill>
              </a:rPr>
              <a:t>(Alphabetical)</a:t>
            </a:r>
          </a:p>
        </p:txBody>
      </p:sp>
      <p:sp>
        <p:nvSpPr>
          <p:cNvPr id="101379" name="Rectangle 3"/>
          <p:cNvSpPr>
            <a:spLocks noGrp="1" noChangeArrowheads="1"/>
          </p:cNvSpPr>
          <p:nvPr>
            <p:ph type="body" sz="half" idx="1"/>
          </p:nvPr>
        </p:nvSpPr>
        <p:spPr>
          <a:xfrm>
            <a:off x="152400" y="1280534"/>
            <a:ext cx="3840480" cy="5334004"/>
          </a:xfrm>
          <a:solidFill>
            <a:schemeClr val="bg2">
              <a:alpha val="5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Clr>
                <a:srgbClr val="00B0F0"/>
              </a:buClr>
              <a:buSzPct val="130000"/>
              <a:buFont typeface="Arial" pitchFamily="34" charset="0"/>
              <a:buChar char="•"/>
            </a:pPr>
            <a:r>
              <a:rPr lang="en-US" sz="1600" kern="1200" dirty="0"/>
              <a:t>Lea Adams, USACE-HEC</a:t>
            </a:r>
          </a:p>
          <a:p>
            <a:pPr marL="233363" indent="-233363" eaLnBrk="0" hangingPunct="0">
              <a:spcBef>
                <a:spcPts val="600"/>
              </a:spcBef>
              <a:buClr>
                <a:srgbClr val="00B0F0"/>
              </a:buClr>
              <a:buSzPct val="130000"/>
              <a:buFont typeface="Arial" pitchFamily="34" charset="0"/>
              <a:buChar char="•"/>
            </a:pPr>
            <a:r>
              <a:rPr lang="en-US" sz="1600" kern="1200" dirty="0"/>
              <a:t>Mark Ackerman, RMA</a:t>
            </a:r>
          </a:p>
          <a:p>
            <a:pPr marL="233363" indent="-233363" eaLnBrk="0" hangingPunct="0">
              <a:spcBef>
                <a:spcPts val="600"/>
              </a:spcBef>
              <a:buClr>
                <a:srgbClr val="00B0F0"/>
              </a:buClr>
              <a:buSzPct val="130000"/>
              <a:buFont typeface="Arial" pitchFamily="34" charset="0"/>
              <a:buChar char="•"/>
            </a:pPr>
            <a:r>
              <a:rPr lang="en-US" sz="1600" kern="1200" dirty="0"/>
              <a:t>Steven Ackerman, RMA</a:t>
            </a:r>
          </a:p>
          <a:p>
            <a:pPr marL="233363" indent="-233363" eaLnBrk="0" hangingPunct="0">
              <a:spcBef>
                <a:spcPts val="600"/>
              </a:spcBef>
              <a:buClr>
                <a:srgbClr val="00B0F0"/>
              </a:buClr>
              <a:buSzPct val="130000"/>
              <a:buFont typeface="Arial" pitchFamily="34" charset="0"/>
              <a:buChar char="•"/>
            </a:pPr>
            <a:r>
              <a:rPr lang="en-US" sz="1600" kern="1200" dirty="0"/>
              <a:t>Steve Andrews, RMA</a:t>
            </a:r>
          </a:p>
          <a:p>
            <a:pPr marL="233363" indent="-233363" eaLnBrk="0" hangingPunct="0">
              <a:spcBef>
                <a:spcPts val="600"/>
              </a:spcBef>
              <a:buClr>
                <a:srgbClr val="00B0F0"/>
              </a:buClr>
              <a:buSzPct val="130000"/>
              <a:buFont typeface="Arial" pitchFamily="34" charset="0"/>
              <a:buChar char="•"/>
            </a:pPr>
            <a:r>
              <a:rPr lang="en-US" sz="1600" kern="1200" dirty="0"/>
              <a:t>Chris Berger, PSU</a:t>
            </a:r>
          </a:p>
          <a:p>
            <a:pPr marL="233363" indent="-233363" eaLnBrk="0" hangingPunct="0">
              <a:spcBef>
                <a:spcPts val="600"/>
              </a:spcBef>
              <a:buClr>
                <a:srgbClr val="00B0F0"/>
              </a:buClr>
              <a:buSzPct val="130000"/>
              <a:buFont typeface="Arial" pitchFamily="34" charset="0"/>
              <a:buChar char="•"/>
            </a:pPr>
            <a:r>
              <a:rPr lang="en-US" sz="1600" kern="1200" dirty="0"/>
              <a:t>Gary Brunner, USACE-HEC</a:t>
            </a:r>
          </a:p>
          <a:p>
            <a:pPr marL="233363" indent="-233363" eaLnBrk="0" hangingPunct="0">
              <a:spcBef>
                <a:spcPts val="600"/>
              </a:spcBef>
              <a:buClr>
                <a:srgbClr val="00B0F0"/>
              </a:buClr>
              <a:buSzPct val="130000"/>
              <a:buFont typeface="Arial" pitchFamily="34" charset="0"/>
              <a:buChar char="•"/>
            </a:pPr>
            <a:r>
              <a:rPr lang="en-US" sz="1600" kern="1200" dirty="0"/>
              <a:t>Barry Bunch, USACE-ERDC-EL</a:t>
            </a:r>
          </a:p>
          <a:p>
            <a:pPr marL="233363" indent="-233363" eaLnBrk="0" hangingPunct="0">
              <a:spcBef>
                <a:spcPts val="600"/>
              </a:spcBef>
              <a:buClr>
                <a:srgbClr val="00B0F0"/>
              </a:buClr>
              <a:buSzPct val="130000"/>
              <a:buFont typeface="Arial" pitchFamily="34" charset="0"/>
              <a:buChar char="•"/>
            </a:pPr>
            <a:r>
              <a:rPr lang="en-US" sz="1600" kern="1200" dirty="0"/>
              <a:t>Ben Chacon, RMA</a:t>
            </a:r>
          </a:p>
          <a:p>
            <a:pPr marL="233363" indent="-233363" eaLnBrk="0" hangingPunct="0">
              <a:spcBef>
                <a:spcPts val="600"/>
              </a:spcBef>
              <a:buClr>
                <a:srgbClr val="00B0F0"/>
              </a:buClr>
              <a:buSzPct val="130000"/>
              <a:buFont typeface="Arial" pitchFamily="34" charset="0"/>
              <a:buChar char="•"/>
            </a:pPr>
            <a:r>
              <a:rPr lang="en-US" sz="1600" kern="1200" dirty="0"/>
              <a:t>Al Cofrancesco, ERDC-EL</a:t>
            </a:r>
          </a:p>
          <a:p>
            <a:pPr marL="233363" indent="-233363" eaLnBrk="0" hangingPunct="0">
              <a:spcBef>
                <a:spcPts val="600"/>
              </a:spcBef>
              <a:buClr>
                <a:srgbClr val="00B0F0"/>
              </a:buClr>
              <a:buSzPct val="130000"/>
              <a:buFont typeface="Arial" pitchFamily="34" charset="0"/>
              <a:buChar char="•"/>
            </a:pPr>
            <a:r>
              <a:rPr lang="en-US" sz="1600" kern="1200" dirty="0"/>
              <a:t>John DeGeorge, RMA</a:t>
            </a:r>
          </a:p>
          <a:p>
            <a:pPr marL="233363" indent="-233363" eaLnBrk="0" hangingPunct="0">
              <a:spcBef>
                <a:spcPts val="600"/>
              </a:spcBef>
              <a:buClr>
                <a:srgbClr val="00B0F0"/>
              </a:buClr>
              <a:buSzPct val="130000"/>
              <a:buFont typeface="Arial" pitchFamily="34" charset="0"/>
              <a:buChar char="•"/>
            </a:pPr>
            <a:r>
              <a:rPr lang="en-US" sz="1600" kern="1200" dirty="0"/>
              <a:t>Pat Deliman, ERDC-EL</a:t>
            </a:r>
          </a:p>
          <a:p>
            <a:pPr marL="233363" indent="-233363" eaLnBrk="0" hangingPunct="0">
              <a:spcBef>
                <a:spcPts val="600"/>
              </a:spcBef>
              <a:buClr>
                <a:srgbClr val="00B0F0"/>
              </a:buClr>
              <a:buSzPct val="130000"/>
              <a:buFont typeface="Arial" pitchFamily="34" charset="0"/>
              <a:buChar char="•"/>
            </a:pPr>
            <a:r>
              <a:rPr lang="en-US" sz="1600" kern="1200" dirty="0"/>
              <a:t>Mark Dortch, ERDC-EL</a:t>
            </a:r>
          </a:p>
          <a:p>
            <a:pPr marL="233363" indent="-233363" eaLnBrk="0" hangingPunct="0">
              <a:spcBef>
                <a:spcPts val="600"/>
              </a:spcBef>
              <a:buClr>
                <a:srgbClr val="00B0F0"/>
              </a:buClr>
              <a:buSzPct val="130000"/>
              <a:buFont typeface="Arial" pitchFamily="34" charset="0"/>
              <a:buChar char="•"/>
            </a:pPr>
            <a:r>
              <a:rPr lang="en-US" sz="1600" kern="1200" dirty="0"/>
              <a:t>Chris Dunn, USACE-HEC</a:t>
            </a:r>
          </a:p>
          <a:p>
            <a:pPr marL="233363" indent="-233363" eaLnBrk="0" hangingPunct="0">
              <a:spcBef>
                <a:spcPts val="600"/>
              </a:spcBef>
              <a:buClr>
                <a:srgbClr val="00B0F0"/>
              </a:buClr>
              <a:buSzPct val="130000"/>
              <a:buFont typeface="Arial" pitchFamily="34" charset="0"/>
              <a:buChar char="•"/>
            </a:pPr>
            <a:r>
              <a:rPr lang="en-US" sz="1600" dirty="0"/>
              <a:t>Paul Ely, RMA</a:t>
            </a:r>
          </a:p>
          <a:p>
            <a:pPr marL="233363" indent="-233363" eaLnBrk="0" hangingPunct="0">
              <a:spcBef>
                <a:spcPts val="600"/>
              </a:spcBef>
              <a:buClr>
                <a:srgbClr val="00B0F0"/>
              </a:buClr>
              <a:buSzPct val="130000"/>
              <a:buFont typeface="Arial" pitchFamily="34" charset="0"/>
              <a:buChar char="•"/>
            </a:pPr>
            <a:r>
              <a:rPr lang="en-US" sz="1600" dirty="0"/>
              <a:t>Scott English, USACE-NWD</a:t>
            </a:r>
          </a:p>
          <a:p>
            <a:pPr marL="233363" indent="-233363" eaLnBrk="0" hangingPunct="0">
              <a:spcBef>
                <a:spcPts val="600"/>
              </a:spcBef>
              <a:buClr>
                <a:srgbClr val="00B0F0"/>
              </a:buClr>
              <a:buSzPct val="130000"/>
              <a:buFont typeface="Arial" pitchFamily="34" charset="0"/>
              <a:buChar char="•"/>
            </a:pPr>
            <a:r>
              <a:rPr lang="en-US" sz="1600" dirty="0"/>
              <a:t>Trudy Estes, ERDC-EL</a:t>
            </a:r>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kern="1200" dirty="0"/>
          </a:p>
          <a:p>
            <a:pPr marL="233363" indent="-233363" eaLnBrk="0" hangingPunct="0">
              <a:spcBef>
                <a:spcPts val="600"/>
              </a:spcBef>
              <a:buClr>
                <a:srgbClr val="00B0F0"/>
              </a:buClr>
              <a:buSzPct val="130000"/>
              <a:buFont typeface="Arial" pitchFamily="34" charset="0"/>
              <a:buChar char="•"/>
            </a:pPr>
            <a:endParaRPr lang="en-US" sz="1600" kern="1200" dirty="0"/>
          </a:p>
        </p:txBody>
      </p:sp>
      <p:sp>
        <p:nvSpPr>
          <p:cNvPr id="4" name="Rectangle 3"/>
          <p:cNvSpPr txBox="1">
            <a:spLocks noChangeArrowheads="1"/>
          </p:cNvSpPr>
          <p:nvPr/>
        </p:nvSpPr>
        <p:spPr bwMode="auto">
          <a:xfrm>
            <a:off x="4160520" y="1280534"/>
            <a:ext cx="3840480" cy="5334003"/>
          </a:xfrm>
          <a:prstGeom prst="rect">
            <a:avLst/>
          </a:prstGeom>
          <a:solidFill>
            <a:schemeClr val="bg2">
              <a:alpha val="5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233363" indent="-233363">
              <a:spcBef>
                <a:spcPts val="600"/>
              </a:spcBef>
              <a:buClr>
                <a:srgbClr val="00B0F0"/>
              </a:buClr>
              <a:buSzPct val="130000"/>
              <a:buFont typeface="Arial" pitchFamily="34" charset="0"/>
              <a:buChar char="•"/>
            </a:pPr>
            <a:r>
              <a:rPr lang="en-US" sz="1600" dirty="0"/>
              <a:t>Matt Fleming, USACE-HEC</a:t>
            </a:r>
          </a:p>
          <a:p>
            <a:pPr marL="233363" indent="-233363">
              <a:spcBef>
                <a:spcPts val="600"/>
              </a:spcBef>
              <a:buClr>
                <a:srgbClr val="00B0F0"/>
              </a:buClr>
              <a:buSzPct val="130000"/>
              <a:buFont typeface="Arial" pitchFamily="34" charset="0"/>
              <a:buChar char="•"/>
            </a:pPr>
            <a:r>
              <a:rPr lang="en-US" sz="1600" dirty="0"/>
              <a:t>Alex Kennedy, USACE-HEC</a:t>
            </a:r>
          </a:p>
          <a:p>
            <a:pPr marL="233363" indent="-233363">
              <a:spcBef>
                <a:spcPts val="600"/>
              </a:spcBef>
              <a:buClr>
                <a:srgbClr val="00B0F0"/>
              </a:buClr>
              <a:buSzPct val="130000"/>
              <a:buFont typeface="Arial" pitchFamily="34" charset="0"/>
              <a:buChar char="•"/>
            </a:pPr>
            <a:r>
              <a:rPr lang="en-US" sz="1600" dirty="0"/>
              <a:t>Joan Klipsch, USACE-HEC</a:t>
            </a:r>
          </a:p>
          <a:p>
            <a:pPr marL="233363" indent="-233363">
              <a:spcBef>
                <a:spcPts val="600"/>
              </a:spcBef>
              <a:buClr>
                <a:srgbClr val="00B0F0"/>
              </a:buClr>
              <a:buSzPct val="130000"/>
              <a:buFont typeface="Arial" pitchFamily="34" charset="0"/>
              <a:buChar char="•"/>
            </a:pPr>
            <a:r>
              <a:rPr lang="en-US" sz="1600" dirty="0">
                <a:solidFill>
                  <a:srgbClr val="FFC000"/>
                </a:solidFill>
              </a:rPr>
              <a:t>John Kucharski, USACE-HEC </a:t>
            </a:r>
            <a:r>
              <a:rPr lang="en-US" sz="1600" dirty="0">
                <a:solidFill>
                  <a:srgbClr val="FFC000"/>
                </a:solidFill>
                <a:sym typeface="Wingdings" pitchFamily="2" charset="2"/>
              </a:rPr>
              <a:t> ERDC</a:t>
            </a:r>
            <a:endParaRPr lang="en-US" sz="1600" dirty="0">
              <a:solidFill>
                <a:srgbClr val="FFC000"/>
              </a:solidFill>
            </a:endParaRPr>
          </a:p>
          <a:p>
            <a:pPr marL="233363" indent="-233363">
              <a:spcBef>
                <a:spcPts val="600"/>
              </a:spcBef>
              <a:buClr>
                <a:srgbClr val="00B0F0"/>
              </a:buClr>
              <a:buSzPct val="130000"/>
              <a:buFont typeface="Arial" pitchFamily="34" charset="0"/>
              <a:buChar char="•"/>
            </a:pPr>
            <a:r>
              <a:rPr lang="en-US" sz="1600" dirty="0"/>
              <a:t>Mark Jensen, USACE-HEC</a:t>
            </a:r>
          </a:p>
          <a:p>
            <a:pPr marL="233363" indent="-233363">
              <a:spcBef>
                <a:spcPts val="600"/>
              </a:spcBef>
              <a:buClr>
                <a:srgbClr val="00B0F0"/>
              </a:buClr>
              <a:buSzPct val="130000"/>
              <a:buFont typeface="Arial" pitchFamily="34" charset="0"/>
              <a:buChar char="•"/>
            </a:pPr>
            <a:r>
              <a:rPr lang="en-US" sz="1600" dirty="0"/>
              <a:t>Billy Johnson, USACE-ERDC-EL</a:t>
            </a:r>
          </a:p>
          <a:p>
            <a:pPr marL="233363" indent="-233363">
              <a:spcBef>
                <a:spcPts val="600"/>
              </a:spcBef>
              <a:buClr>
                <a:srgbClr val="00B0F0"/>
              </a:buClr>
              <a:buSzPct val="130000"/>
              <a:buFont typeface="Arial" pitchFamily="34" charset="0"/>
              <a:buChar char="•"/>
            </a:pPr>
            <a:r>
              <a:rPr lang="en-US" sz="1600" dirty="0"/>
              <a:t>Steve Juul, USACE-NWW</a:t>
            </a:r>
          </a:p>
          <a:p>
            <a:pPr marL="233363" indent="-233363">
              <a:spcBef>
                <a:spcPts val="600"/>
              </a:spcBef>
              <a:buClr>
                <a:srgbClr val="00B0F0"/>
              </a:buClr>
              <a:buSzPct val="130000"/>
              <a:buFont typeface="Arial" pitchFamily="34" charset="0"/>
              <a:buChar char="•"/>
            </a:pPr>
            <a:r>
              <a:rPr lang="en-US" sz="1600" dirty="0"/>
              <a:t>Shannon Larson, RMA</a:t>
            </a:r>
          </a:p>
          <a:p>
            <a:pPr marL="233363" indent="-233363">
              <a:spcBef>
                <a:spcPts val="600"/>
              </a:spcBef>
              <a:buClr>
                <a:srgbClr val="00B0F0"/>
              </a:buClr>
              <a:buSzPct val="130000"/>
              <a:buFont typeface="Arial" pitchFamily="34" charset="0"/>
              <a:buChar char="•"/>
            </a:pPr>
            <a:r>
              <a:rPr lang="en-US" sz="1600" dirty="0"/>
              <a:t>Cindy Lowney, RMA</a:t>
            </a:r>
          </a:p>
          <a:p>
            <a:pPr marL="233363" indent="-233363">
              <a:spcBef>
                <a:spcPts val="600"/>
              </a:spcBef>
              <a:buClr>
                <a:srgbClr val="00B0F0"/>
              </a:buClr>
              <a:buSzPct val="130000"/>
              <a:buFont typeface="Arial" pitchFamily="34" charset="0"/>
              <a:buChar char="•"/>
            </a:pPr>
            <a:r>
              <a:rPr lang="en-US" sz="1600" dirty="0"/>
              <a:t>Ryan Miles, RMA</a:t>
            </a:r>
          </a:p>
          <a:p>
            <a:pPr marL="233363" indent="-233363">
              <a:spcBef>
                <a:spcPts val="600"/>
              </a:spcBef>
              <a:buClr>
                <a:srgbClr val="00B0F0"/>
              </a:buClr>
              <a:buSzPct val="130000"/>
              <a:buFont typeface="Arial" pitchFamily="34" charset="0"/>
              <a:buChar char="•"/>
            </a:pPr>
            <a:r>
              <a:rPr lang="en-US" sz="1600" dirty="0"/>
              <a:t>Alexis Mills, USACE-NWD</a:t>
            </a:r>
          </a:p>
          <a:p>
            <a:pPr marL="233363" indent="-233363">
              <a:spcBef>
                <a:spcPts val="600"/>
              </a:spcBef>
              <a:buClr>
                <a:srgbClr val="00B0F0"/>
              </a:buClr>
              <a:buSzPct val="130000"/>
              <a:buFont typeface="Arial" pitchFamily="34" charset="0"/>
              <a:buChar char="•"/>
            </a:pPr>
            <a:r>
              <a:rPr lang="en-US" sz="1600" dirty="0"/>
              <a:t>Chan Modini, USACE-HEC</a:t>
            </a:r>
          </a:p>
          <a:p>
            <a:pPr marL="233363" indent="-233363">
              <a:spcBef>
                <a:spcPts val="600"/>
              </a:spcBef>
              <a:buClr>
                <a:srgbClr val="00B0F0"/>
              </a:buClr>
              <a:buSzPct val="130000"/>
              <a:buFont typeface="Arial" pitchFamily="34" charset="0"/>
              <a:buChar char="•"/>
            </a:pPr>
            <a:r>
              <a:rPr lang="en-US" sz="1600" dirty="0"/>
              <a:t>Shannon Newbold, RMA</a:t>
            </a:r>
          </a:p>
          <a:p>
            <a:pPr marL="233363" indent="-233363">
              <a:spcBef>
                <a:spcPts val="600"/>
              </a:spcBef>
              <a:buClr>
                <a:srgbClr val="00B0F0"/>
              </a:buClr>
              <a:buSzPct val="130000"/>
              <a:buFont typeface="Arial" pitchFamily="34" charset="0"/>
              <a:buChar char="•"/>
            </a:pPr>
            <a:r>
              <a:rPr lang="en-US" sz="1600" dirty="0"/>
              <a:t>Leila Ostadrahimi, USACE-HEC</a:t>
            </a:r>
          </a:p>
          <a:p>
            <a:pPr marL="233363" indent="-233363">
              <a:spcBef>
                <a:spcPts val="600"/>
              </a:spcBef>
              <a:buClr>
                <a:srgbClr val="00B0F0"/>
              </a:buClr>
              <a:buSzPct val="130000"/>
              <a:buFont typeface="Arial" pitchFamily="34" charset="0"/>
              <a:buChar char="•"/>
            </a:pPr>
            <a:r>
              <a:rPr lang="en-US" sz="1600" dirty="0"/>
              <a:t>Jay Pak, USACE-HEC</a:t>
            </a:r>
          </a:p>
          <a:p>
            <a:pPr marL="233363" indent="-233363">
              <a:spcBef>
                <a:spcPts val="600"/>
              </a:spcBef>
              <a:buClr>
                <a:srgbClr val="00B0F0"/>
              </a:buClr>
              <a:buSzPct val="130000"/>
              <a:buFont typeface="Arial" pitchFamily="34" charset="0"/>
              <a:buChar char="•"/>
            </a:pPr>
            <a:r>
              <a:rPr lang="en-US" sz="1600" dirty="0"/>
              <a:t>Steve Piper, RMA</a:t>
            </a:r>
          </a:p>
          <a:p>
            <a:pPr marL="233363" indent="-233363">
              <a:spcBef>
                <a:spcPts val="600"/>
              </a:spcBef>
              <a:buClr>
                <a:srgbClr val="00B0F0"/>
              </a:buClr>
              <a:buSzPct val="130000"/>
              <a:buFont typeface="Arial" pitchFamily="34" charset="0"/>
              <a:buChar char="•"/>
            </a:pPr>
            <a:endParaRPr lang="en-US" sz="1600" dirty="0"/>
          </a:p>
          <a:p>
            <a:pPr marL="233363" indent="-233363">
              <a:spcBef>
                <a:spcPts val="600"/>
              </a:spcBef>
              <a:buClr>
                <a:srgbClr val="00B0F0"/>
              </a:buClr>
              <a:buSzPct val="130000"/>
              <a:buFont typeface="Arial" pitchFamily="34" charset="0"/>
              <a:buChar char="•"/>
            </a:pPr>
            <a:endParaRPr lang="en-US" sz="1600" dirty="0"/>
          </a:p>
        </p:txBody>
      </p:sp>
      <p:sp>
        <p:nvSpPr>
          <p:cNvPr id="5" name="Rectangle 3"/>
          <p:cNvSpPr txBox="1">
            <a:spLocks noChangeArrowheads="1"/>
          </p:cNvSpPr>
          <p:nvPr/>
        </p:nvSpPr>
        <p:spPr bwMode="auto">
          <a:xfrm>
            <a:off x="8199120" y="1280533"/>
            <a:ext cx="3840480" cy="5334002"/>
          </a:xfrm>
          <a:prstGeom prst="rect">
            <a:avLst/>
          </a:prstGeom>
          <a:solidFill>
            <a:schemeClr val="bg2">
              <a:alpha val="5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233363" indent="-233363">
              <a:spcBef>
                <a:spcPts val="600"/>
              </a:spcBef>
              <a:buClr>
                <a:srgbClr val="00B0F0"/>
              </a:buClr>
              <a:buSzPct val="130000"/>
              <a:buFont typeface="Arial" pitchFamily="34" charset="0"/>
              <a:buChar char="•"/>
            </a:pPr>
            <a:r>
              <a:rPr lang="en-US" sz="1600" dirty="0">
                <a:solidFill>
                  <a:srgbClr val="FFC000"/>
                </a:solidFill>
              </a:rPr>
              <a:t>Kervi Ramos, HEC/Apple </a:t>
            </a:r>
            <a:r>
              <a:rPr lang="en-US" sz="1600" dirty="0">
                <a:solidFill>
                  <a:srgbClr val="FFC000"/>
                </a:solidFill>
                <a:sym typeface="Wingdings" pitchFamily="2" charset="2"/>
              </a:rPr>
              <a:t> ERDC</a:t>
            </a:r>
            <a:endParaRPr lang="en-US" sz="1600" dirty="0">
              <a:solidFill>
                <a:srgbClr val="FFC000"/>
              </a:solidFill>
            </a:endParaRPr>
          </a:p>
          <a:p>
            <a:pPr marL="233363" indent="-233363">
              <a:spcBef>
                <a:spcPts val="600"/>
              </a:spcBef>
              <a:buClr>
                <a:srgbClr val="00B0F0"/>
              </a:buClr>
              <a:buSzPct val="130000"/>
              <a:buFont typeface="Arial" pitchFamily="34" charset="0"/>
              <a:buChar char="•"/>
            </a:pPr>
            <a:r>
              <a:rPr lang="en-US" sz="1600" dirty="0"/>
              <a:t>Jodi Ryder, USACE-ERDC-EL</a:t>
            </a:r>
          </a:p>
          <a:p>
            <a:pPr marL="233363" indent="-233363">
              <a:spcBef>
                <a:spcPts val="600"/>
              </a:spcBef>
              <a:buClr>
                <a:srgbClr val="00B0F0"/>
              </a:buClr>
              <a:buSzPct val="130000"/>
              <a:buFont typeface="Arial" pitchFamily="34" charset="0"/>
              <a:buChar char="•"/>
            </a:pPr>
            <a:r>
              <a:rPr lang="en-US" sz="1600" dirty="0"/>
              <a:t>Alex Sanchez, USACE-HEC</a:t>
            </a:r>
          </a:p>
          <a:p>
            <a:pPr marL="233363" indent="-233363">
              <a:spcBef>
                <a:spcPts val="600"/>
              </a:spcBef>
              <a:buClr>
                <a:srgbClr val="00B0F0"/>
              </a:buClr>
              <a:buSzPct val="130000"/>
              <a:buFont typeface="Arial" pitchFamily="34" charset="0"/>
              <a:buChar char="•"/>
            </a:pPr>
            <a:r>
              <a:rPr lang="en-US" sz="1600" dirty="0"/>
              <a:t>Bill Scharffenberg, USACE-HEC</a:t>
            </a:r>
          </a:p>
          <a:p>
            <a:pPr marL="233363" indent="-233363">
              <a:spcBef>
                <a:spcPts val="600"/>
              </a:spcBef>
              <a:buClr>
                <a:srgbClr val="00B0F0"/>
              </a:buClr>
              <a:buSzPct val="130000"/>
              <a:buFont typeface="Arial" pitchFamily="34" charset="0"/>
              <a:buChar char="•"/>
            </a:pPr>
            <a:r>
              <a:rPr lang="en-US" sz="1600" dirty="0"/>
              <a:t>Don Smith, RMA</a:t>
            </a:r>
          </a:p>
          <a:p>
            <a:pPr marL="233363" indent="-233363">
              <a:spcBef>
                <a:spcPts val="600"/>
              </a:spcBef>
              <a:buClr>
                <a:srgbClr val="00B0F0"/>
              </a:buClr>
              <a:buSzPct val="130000"/>
              <a:buFont typeface="Arial" pitchFamily="34" charset="0"/>
              <a:buChar char="•"/>
            </a:pPr>
            <a:r>
              <a:rPr lang="en-US" sz="1600" dirty="0"/>
              <a:t>Todd Steissberg, USACE-ERDC-EL</a:t>
            </a:r>
          </a:p>
          <a:p>
            <a:pPr marL="233363" indent="-233363">
              <a:spcBef>
                <a:spcPts val="600"/>
              </a:spcBef>
              <a:buClr>
                <a:srgbClr val="00B0F0"/>
              </a:buClr>
              <a:buSzPct val="130000"/>
              <a:buFont typeface="Arial" pitchFamily="34" charset="0"/>
              <a:buChar char="•"/>
            </a:pPr>
            <a:r>
              <a:rPr lang="en-US" sz="1600" dirty="0"/>
              <a:t>Julia Slaughter, USACE-HEC</a:t>
            </a:r>
          </a:p>
          <a:p>
            <a:pPr marL="233363" indent="-233363">
              <a:spcBef>
                <a:spcPts val="600"/>
              </a:spcBef>
              <a:buClr>
                <a:srgbClr val="00B0F0"/>
              </a:buClr>
              <a:buSzPct val="130000"/>
              <a:buFont typeface="Arial" pitchFamily="34" charset="0"/>
              <a:buChar char="•"/>
            </a:pPr>
            <a:r>
              <a:rPr lang="en-US" sz="1600" dirty="0"/>
              <a:t>Kathryn Tackley, USACE-NWP</a:t>
            </a:r>
          </a:p>
          <a:p>
            <a:pPr marL="233363" indent="-233363">
              <a:spcBef>
                <a:spcPts val="600"/>
              </a:spcBef>
              <a:buClr>
                <a:srgbClr val="00B0F0"/>
              </a:buClr>
              <a:buSzPct val="130000"/>
              <a:buFont typeface="Arial" pitchFamily="34" charset="0"/>
              <a:buChar char="•"/>
            </a:pPr>
            <a:r>
              <a:rPr lang="en-US" sz="1600" dirty="0"/>
              <a:t>Tammy Threadgill, USACE-ERDC-EL</a:t>
            </a:r>
          </a:p>
          <a:p>
            <a:pPr marL="233363" indent="-233363">
              <a:spcBef>
                <a:spcPts val="600"/>
              </a:spcBef>
              <a:buClr>
                <a:srgbClr val="00B0F0"/>
              </a:buClr>
              <a:buSzPct val="130000"/>
              <a:buFont typeface="Arial" pitchFamily="34" charset="0"/>
              <a:buChar char="•"/>
            </a:pPr>
            <a:r>
              <a:rPr lang="en-US" sz="1600" dirty="0"/>
              <a:t>Dottie Tillman, USACE-ERDC-EL</a:t>
            </a:r>
          </a:p>
          <a:p>
            <a:pPr marL="233363" indent="-233363">
              <a:spcBef>
                <a:spcPts val="600"/>
              </a:spcBef>
              <a:buClr>
                <a:srgbClr val="00B0F0"/>
              </a:buClr>
              <a:buSzPct val="130000"/>
              <a:buFont typeface="Arial" pitchFamily="34" charset="0"/>
              <a:buChar char="•"/>
            </a:pPr>
            <a:r>
              <a:rPr lang="en-US" sz="1600" dirty="0"/>
              <a:t>Dan Turner, USACE-NWD</a:t>
            </a:r>
          </a:p>
          <a:p>
            <a:pPr marL="233363" indent="-233363">
              <a:spcBef>
                <a:spcPts val="600"/>
              </a:spcBef>
              <a:buClr>
                <a:srgbClr val="00B0F0"/>
              </a:buClr>
              <a:buSzPct val="130000"/>
              <a:buFont typeface="Arial" pitchFamily="34" charset="0"/>
              <a:buChar char="•"/>
            </a:pPr>
            <a:r>
              <a:rPr lang="en-US" sz="1600" dirty="0"/>
              <a:t>Scott Wells, PSU</a:t>
            </a:r>
          </a:p>
          <a:p>
            <a:pPr marL="233363" indent="-233363">
              <a:spcBef>
                <a:spcPts val="600"/>
              </a:spcBef>
              <a:buClr>
                <a:srgbClr val="00B0F0"/>
              </a:buClr>
              <a:buSzPct val="130000"/>
              <a:buFont typeface="Arial" pitchFamily="34" charset="0"/>
              <a:buChar char="•"/>
            </a:pPr>
            <a:r>
              <a:rPr lang="en-US" sz="1600" dirty="0"/>
              <a:t>Brian Zettle, USACE-SAM</a:t>
            </a:r>
          </a:p>
          <a:p>
            <a:pPr marL="233363" indent="-233363">
              <a:spcBef>
                <a:spcPts val="600"/>
              </a:spcBef>
              <a:buClr>
                <a:srgbClr val="00B0F0"/>
              </a:buClr>
              <a:buSzPct val="130000"/>
              <a:buFont typeface="Arial" pitchFamily="34" charset="0"/>
              <a:buChar char="•"/>
            </a:pPr>
            <a:r>
              <a:rPr lang="en-US" sz="1600" dirty="0"/>
              <a:t>Zhonglong Zhang, PSU/LimnoTech</a:t>
            </a:r>
          </a:p>
          <a:p>
            <a:pPr marL="233363" indent="-233363">
              <a:spcBef>
                <a:spcPts val="600"/>
              </a:spcBef>
              <a:buClr>
                <a:srgbClr val="00B0F0"/>
              </a:buClr>
              <a:buSzPct val="130000"/>
              <a:buFont typeface="Arial" pitchFamily="34" charset="0"/>
              <a:buChar char="•"/>
            </a:pPr>
            <a:endParaRPr lang="en-US" sz="1600" dirty="0"/>
          </a:p>
        </p:txBody>
      </p:sp>
    </p:spTree>
    <p:extLst>
      <p:ext uri="{BB962C8B-B14F-4D97-AF65-F5344CB8AC3E}">
        <p14:creationId xmlns:p14="http://schemas.microsoft.com/office/powerpoint/2010/main" val="232166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1473"/>
            <a:ext cx="10972800" cy="6157912"/>
          </a:xfrm>
        </p:spPr>
        <p:txBody>
          <a:bodyPr anchor="t"/>
          <a:lstStyle/>
          <a:p>
            <a:r>
              <a:rPr lang="en-US" sz="4400" dirty="0">
                <a:solidFill>
                  <a:srgbClr val="92D050"/>
                </a:solidFill>
              </a:rPr>
              <a:t>Thank You</a:t>
            </a:r>
            <a:br>
              <a:rPr lang="en-US" sz="4400" dirty="0">
                <a:solidFill>
                  <a:srgbClr val="92D050"/>
                </a:solidFill>
              </a:rPr>
            </a:br>
            <a:br>
              <a:rPr lang="en-US" sz="4400" dirty="0">
                <a:solidFill>
                  <a:srgbClr val="92D050"/>
                </a:solidFill>
              </a:rPr>
            </a:br>
            <a:br>
              <a:rPr lang="en-US" sz="4400" dirty="0">
                <a:solidFill>
                  <a:srgbClr val="92D050"/>
                </a:solidFill>
              </a:rPr>
            </a:br>
            <a:br>
              <a:rPr lang="en-US" sz="4400" dirty="0">
                <a:solidFill>
                  <a:srgbClr val="92D050"/>
                </a:solidFill>
              </a:rPr>
            </a:br>
            <a:r>
              <a:rPr lang="en-US" sz="4400" dirty="0">
                <a:solidFill>
                  <a:srgbClr val="00CCFF"/>
                </a:solidFill>
              </a:rPr>
              <a:t>Questions?</a:t>
            </a:r>
          </a:p>
        </p:txBody>
      </p:sp>
    </p:spTree>
    <p:extLst>
      <p:ext uri="{BB962C8B-B14F-4D97-AF65-F5344CB8AC3E}">
        <p14:creationId xmlns:p14="http://schemas.microsoft.com/office/powerpoint/2010/main" val="213936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762000"/>
          </a:xfrm>
        </p:spPr>
        <p:txBody>
          <a:bodyPr/>
          <a:lstStyle/>
          <a:p>
            <a:r>
              <a:rPr lang="en-US" sz="4400" dirty="0">
                <a:solidFill>
                  <a:srgbClr val="00CCFF"/>
                </a:solidFill>
              </a:rPr>
              <a:t>Integrated Watershed Water Quality Modeling</a:t>
            </a:r>
          </a:p>
        </p:txBody>
      </p:sp>
      <p:grpSp>
        <p:nvGrpSpPr>
          <p:cNvPr id="74" name="Group 73"/>
          <p:cNvGrpSpPr/>
          <p:nvPr/>
        </p:nvGrpSpPr>
        <p:grpSpPr>
          <a:xfrm>
            <a:off x="119743" y="990600"/>
            <a:ext cx="11996057" cy="5715000"/>
            <a:chOff x="119743" y="990600"/>
            <a:chExt cx="11996057" cy="5715000"/>
          </a:xfrm>
        </p:grpSpPr>
        <p:sp>
          <p:nvSpPr>
            <p:cNvPr id="23" name="Rounded Rectangle 22"/>
            <p:cNvSpPr/>
            <p:nvPr/>
          </p:nvSpPr>
          <p:spPr bwMode="auto">
            <a:xfrm>
              <a:off x="131712" y="990600"/>
              <a:ext cx="11920951" cy="5715000"/>
            </a:xfrm>
            <a:prstGeom prst="round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rPr>
                <a:t>f</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06294" y="1172202"/>
              <a:ext cx="3971306" cy="5380998"/>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3813" y="1175479"/>
              <a:ext cx="3029679" cy="2272260"/>
            </a:xfrm>
            <a:prstGeom prst="rect">
              <a:avLst/>
            </a:prstGeom>
            <a:ln w="38100">
              <a:solidFill>
                <a:schemeClr val="bg1">
                  <a:alpha val="50000"/>
                </a:schemeClr>
              </a:solidFill>
            </a:ln>
          </p:spPr>
        </p:pic>
        <p:sp>
          <p:nvSpPr>
            <p:cNvPr id="8" name="TextBox 5"/>
            <p:cNvSpPr txBox="1"/>
            <p:nvPr/>
          </p:nvSpPr>
          <p:spPr>
            <a:xfrm>
              <a:off x="335550" y="1651450"/>
              <a:ext cx="131799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algn="r"/>
              <a:r>
                <a:rPr lang="en-US" dirty="0">
                  <a:solidFill>
                    <a:srgbClr val="00B0F0"/>
                  </a:solidFill>
                </a:rPr>
                <a:t>HEC-HMS</a:t>
              </a:r>
            </a:p>
            <a:p>
              <a:pPr algn="r"/>
              <a:r>
                <a:rPr lang="en-US" sz="1400" dirty="0">
                  <a:solidFill>
                    <a:srgbClr val="00B0F0"/>
                  </a:solidFill>
                </a:rPr>
                <a:t>Runoff</a:t>
              </a:r>
              <a:endParaRPr lang="en-US" dirty="0">
                <a:solidFill>
                  <a:srgbClr val="00B0F0"/>
                </a:solidFill>
              </a:endParaRPr>
            </a:p>
          </p:txBody>
        </p:sp>
        <p:sp>
          <p:nvSpPr>
            <p:cNvPr id="9" name="TextBox 7"/>
            <p:cNvSpPr txBox="1"/>
            <p:nvPr/>
          </p:nvSpPr>
          <p:spPr>
            <a:xfrm>
              <a:off x="123505" y="3124200"/>
              <a:ext cx="1537655" cy="80021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algn="r"/>
              <a:r>
                <a:rPr lang="en-US" dirty="0">
                  <a:solidFill>
                    <a:srgbClr val="00B050"/>
                  </a:solidFill>
                </a:rPr>
                <a:t>HEC-ResSim</a:t>
              </a:r>
            </a:p>
            <a:p>
              <a:pPr algn="r"/>
              <a:r>
                <a:rPr lang="en-US" sz="1400" dirty="0">
                  <a:solidFill>
                    <a:srgbClr val="00B050"/>
                  </a:solidFill>
                </a:rPr>
                <a:t>Reservoir release decisions</a:t>
              </a:r>
              <a:endParaRPr lang="en-US" dirty="0">
                <a:solidFill>
                  <a:srgbClr val="00B050"/>
                </a:solidFill>
              </a:endParaRPr>
            </a:p>
          </p:txBody>
        </p:sp>
        <p:sp>
          <p:nvSpPr>
            <p:cNvPr id="11" name="TextBox 10"/>
            <p:cNvSpPr txBox="1"/>
            <p:nvPr/>
          </p:nvSpPr>
          <p:spPr>
            <a:xfrm>
              <a:off x="263292" y="5257800"/>
              <a:ext cx="1397868" cy="80021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algn="r"/>
              <a:r>
                <a:rPr lang="en-US" dirty="0">
                  <a:solidFill>
                    <a:srgbClr val="7A81FF"/>
                  </a:solidFill>
                </a:rPr>
                <a:t>HEC-RAS</a:t>
              </a:r>
            </a:p>
            <a:p>
              <a:pPr algn="r"/>
              <a:r>
                <a:rPr lang="en-US" sz="1400" dirty="0">
                  <a:solidFill>
                    <a:srgbClr val="7A81FF"/>
                  </a:solidFill>
                </a:rPr>
                <a:t>River hydraulics</a:t>
              </a:r>
              <a:endParaRPr lang="en-US" dirty="0">
                <a:solidFill>
                  <a:srgbClr val="7A81FF"/>
                </a:solidFill>
              </a:endParaRPr>
            </a:p>
          </p:txBody>
        </p:sp>
        <p:sp>
          <p:nvSpPr>
            <p:cNvPr id="12" name="Left Brace 11"/>
            <p:cNvSpPr/>
            <p:nvPr/>
          </p:nvSpPr>
          <p:spPr bwMode="auto">
            <a:xfrm>
              <a:off x="6892157" y="4750188"/>
              <a:ext cx="499243" cy="1669721"/>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13" name="Left Brace 12"/>
            <p:cNvSpPr/>
            <p:nvPr/>
          </p:nvSpPr>
          <p:spPr bwMode="auto">
            <a:xfrm>
              <a:off x="6892157" y="2906719"/>
              <a:ext cx="499243" cy="1770219"/>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14" name="Left Brace 13"/>
            <p:cNvSpPr/>
            <p:nvPr/>
          </p:nvSpPr>
          <p:spPr bwMode="auto">
            <a:xfrm>
              <a:off x="6892157" y="1193102"/>
              <a:ext cx="499243" cy="1652076"/>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43814" y="4676937"/>
              <a:ext cx="3029679" cy="1847274"/>
            </a:xfrm>
            <a:prstGeom prst="rect">
              <a:avLst/>
            </a:prstGeom>
            <a:ln w="38100">
              <a:solidFill>
                <a:schemeClr val="bg1">
                  <a:alpha val="50000"/>
                </a:schemeClr>
              </a:solidFill>
            </a:ln>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43813" y="2845179"/>
              <a:ext cx="3029679" cy="1841918"/>
            </a:xfrm>
            <a:prstGeom prst="rect">
              <a:avLst/>
            </a:prstGeom>
            <a:ln w="38100">
              <a:solidFill>
                <a:schemeClr val="bg1">
                  <a:alpha val="50000"/>
                </a:schemeClr>
              </a:solidFill>
            </a:ln>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3704" y="4724400"/>
              <a:ext cx="1771799" cy="1233670"/>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62852" y="5140297"/>
              <a:ext cx="1347048" cy="1412903"/>
            </a:xfrm>
            <a:prstGeom prst="rect">
              <a:avLst/>
            </a:prstGeom>
          </p:spPr>
        </p:pic>
        <p:pic>
          <p:nvPicPr>
            <p:cNvPr id="20" name="Picture 2" descr="C:\Users\q0hectes\Desktop\ressim_frontpage.jpe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02351" y="2792404"/>
              <a:ext cx="2072263" cy="1931996"/>
            </a:xfrm>
            <a:prstGeom prst="rect">
              <a:avLst/>
            </a:prstGeom>
            <a:noFill/>
          </p:spPr>
        </p:pic>
        <p:sp>
          <p:nvSpPr>
            <p:cNvPr id="24" name="Rectangle 23"/>
            <p:cNvSpPr/>
            <p:nvPr/>
          </p:nvSpPr>
          <p:spPr bwMode="auto">
            <a:xfrm>
              <a:off x="8877929" y="1219200"/>
              <a:ext cx="2399671" cy="1118050"/>
            </a:xfrm>
            <a:prstGeom prst="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pic>
          <p:nvPicPr>
            <p:cNvPr id="21" name="Picture 2" descr=" "/>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53540" y="1143000"/>
              <a:ext cx="1991398" cy="1606852"/>
            </a:xfrm>
            <a:prstGeom prst="rect">
              <a:avLst/>
            </a:prstGeom>
            <a:noFill/>
          </p:spPr>
        </p:pic>
        <p:sp>
          <p:nvSpPr>
            <p:cNvPr id="16" name="TextBox 7"/>
            <p:cNvSpPr txBox="1"/>
            <p:nvPr/>
          </p:nvSpPr>
          <p:spPr>
            <a:xfrm>
              <a:off x="10591800" y="1752600"/>
              <a:ext cx="1524000"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r>
                <a:rPr lang="en-US" sz="1600" dirty="0">
                  <a:solidFill>
                    <a:srgbClr val="0070C0"/>
                  </a:solidFill>
                </a:rPr>
                <a:t>Linked together with </a:t>
              </a:r>
            </a:p>
            <a:p>
              <a:pPr marL="285750" indent="-285750">
                <a:buFont typeface="Arial" panose="020B0604020202020204" pitchFamily="34" charset="0"/>
                <a:buChar char="•"/>
              </a:pPr>
              <a:r>
                <a:rPr lang="en-US" sz="1600" dirty="0">
                  <a:solidFill>
                    <a:srgbClr val="0070C0"/>
                  </a:solidFill>
                </a:rPr>
                <a:t>CWMS (real-time)</a:t>
              </a:r>
            </a:p>
            <a:p>
              <a:pPr marL="285750" indent="-285750">
                <a:buFont typeface="Arial" panose="020B0604020202020204" pitchFamily="34" charset="0"/>
                <a:buChar char="•"/>
              </a:pPr>
              <a:r>
                <a:rPr lang="en-US" sz="1600" dirty="0">
                  <a:solidFill>
                    <a:srgbClr val="0070C0"/>
                  </a:solidFill>
                </a:rPr>
                <a:t>HEC-WAT (studies)</a:t>
              </a:r>
              <a:endParaRPr lang="en-US" sz="1200" dirty="0">
                <a:solidFill>
                  <a:srgbClr val="0070C0"/>
                </a:solidFill>
              </a:endParaRPr>
            </a:p>
          </p:txBody>
        </p:sp>
        <p:sp>
          <p:nvSpPr>
            <p:cNvPr id="28" name="TextBox 7"/>
            <p:cNvSpPr txBox="1"/>
            <p:nvPr/>
          </p:nvSpPr>
          <p:spPr>
            <a:xfrm>
              <a:off x="119743" y="3962400"/>
              <a:ext cx="1537655"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algn="r"/>
              <a:r>
                <a:rPr lang="en-US" dirty="0">
                  <a:solidFill>
                    <a:srgbClr val="0070C0"/>
                  </a:solidFill>
                </a:rPr>
                <a:t>CE-QUAL-W2</a:t>
              </a:r>
            </a:p>
            <a:p>
              <a:pPr algn="r"/>
              <a:r>
                <a:rPr lang="en-US" sz="1400" dirty="0">
                  <a:solidFill>
                    <a:srgbClr val="0070C0"/>
                  </a:solidFill>
                </a:rPr>
                <a:t>2D Reservoir WQ</a:t>
              </a:r>
              <a:endParaRPr lang="en-US" dirty="0">
                <a:solidFill>
                  <a:srgbClr val="0070C0"/>
                </a:solidFill>
              </a:endParaRPr>
            </a:p>
          </p:txBody>
        </p:sp>
        <p:sp>
          <p:nvSpPr>
            <p:cNvPr id="31" name="TextBox 7"/>
            <p:cNvSpPr txBox="1"/>
            <p:nvPr/>
          </p:nvSpPr>
          <p:spPr>
            <a:xfrm rot="16200000">
              <a:off x="5778788" y="3640722"/>
              <a:ext cx="3810000"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algn="ctr"/>
              <a:r>
                <a:rPr lang="en-US" sz="1600" dirty="0">
                  <a:solidFill>
                    <a:srgbClr val="00B050"/>
                  </a:solidFill>
                </a:rPr>
                <a:t>Clearwater modules and engine</a:t>
              </a:r>
              <a:endParaRPr lang="en-US" sz="1200" dirty="0">
                <a:solidFill>
                  <a:srgbClr val="00B050"/>
                </a:solidFill>
              </a:endParaRPr>
            </a:p>
          </p:txBody>
        </p:sp>
      </p:grpSp>
      <p:sp>
        <p:nvSpPr>
          <p:cNvPr id="22" name="Left Brace 21"/>
          <p:cNvSpPr/>
          <p:nvPr/>
        </p:nvSpPr>
        <p:spPr bwMode="auto">
          <a:xfrm rot="8934885">
            <a:off x="10286631" y="640704"/>
            <a:ext cx="512551" cy="5537798"/>
          </a:xfrm>
          <a:prstGeom prst="leftBrace">
            <a:avLst>
              <a:gd name="adj1" fmla="val 52503"/>
              <a:gd name="adj2" fmla="val 50000"/>
            </a:avLst>
          </a:prstGeom>
          <a:noFill/>
          <a:ln w="25400" cap="flat" cmpd="sng" algn="ctr">
            <a:solidFill>
              <a:schemeClr val="accent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pic>
        <p:nvPicPr>
          <p:cNvPr id="36" name="Picture 3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068891" y="5257800"/>
            <a:ext cx="1456109" cy="1185487"/>
          </a:xfrm>
          <a:prstGeom prst="rect">
            <a:avLst/>
          </a:prstGeom>
          <a:noFill/>
          <a:ln w="9525">
            <a:noFill/>
            <a:miter lim="800000"/>
            <a:headEnd/>
            <a:tailEnd/>
          </a:ln>
        </p:spPr>
      </p:pic>
    </p:spTree>
    <p:extLst>
      <p:ext uri="{BB962C8B-B14F-4D97-AF65-F5344CB8AC3E}">
        <p14:creationId xmlns:p14="http://schemas.microsoft.com/office/powerpoint/2010/main" val="416308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582400" cy="579119"/>
          </a:xfrm>
        </p:spPr>
        <p:txBody>
          <a:bodyPr/>
          <a:lstStyle/>
          <a:p>
            <a:r>
              <a:rPr lang="en-US" dirty="0">
                <a:solidFill>
                  <a:srgbClr val="00B0F0"/>
                </a:solidFill>
              </a:rPr>
              <a:t>Water Quality and Ecological Modeling Capabilities</a:t>
            </a:r>
            <a:endParaRPr lang="en-US" sz="1600" dirty="0">
              <a:solidFill>
                <a:srgbClr val="FF0000"/>
              </a:solidFill>
            </a:endParaRPr>
          </a:p>
        </p:txBody>
      </p:sp>
      <p:sp>
        <p:nvSpPr>
          <p:cNvPr id="7" name="Content Placeholder 4"/>
          <p:cNvSpPr>
            <a:spLocks noGrp="1"/>
          </p:cNvSpPr>
          <p:nvPr>
            <p:ph idx="1"/>
          </p:nvPr>
        </p:nvSpPr>
        <p:spPr>
          <a:xfrm>
            <a:off x="304800" y="655319"/>
            <a:ext cx="11582400" cy="6126481"/>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Clearwater (</a:t>
            </a:r>
            <a:r>
              <a:rPr lang="en-US" kern="1200" dirty="0">
                <a:solidFill>
                  <a:srgbClr val="33CC33"/>
                </a:solidFill>
                <a:latin typeface="Trebuchet MS" panose="020B0603020202020204" pitchFamily="34" charset="0"/>
                <a:cs typeface="Estrangelo Edessa" panose="03080600000000000000" pitchFamily="66" charset="0"/>
              </a:rPr>
              <a:t>C</a:t>
            </a:r>
            <a:r>
              <a:rPr lang="en-US" kern="1200" dirty="0">
                <a:latin typeface="Trebuchet MS" panose="020B0603020202020204" pitchFamily="34" charset="0"/>
                <a:cs typeface="Estrangelo Edessa" panose="03080600000000000000" pitchFamily="66" charset="0"/>
              </a:rPr>
              <a:t>omputational </a:t>
            </a:r>
            <a:r>
              <a:rPr lang="en-US" kern="1200" dirty="0">
                <a:solidFill>
                  <a:srgbClr val="33CC33"/>
                </a:solidFill>
                <a:latin typeface="Trebuchet MS" panose="020B0603020202020204" pitchFamily="34" charset="0"/>
                <a:cs typeface="Estrangelo Edessa" panose="03080600000000000000" pitchFamily="66" charset="0"/>
              </a:rPr>
              <a:t>L</a:t>
            </a:r>
            <a:r>
              <a:rPr lang="en-US" kern="1200" dirty="0">
                <a:latin typeface="Trebuchet MS" panose="020B0603020202020204" pitchFamily="34" charset="0"/>
                <a:cs typeface="Estrangelo Edessa" panose="03080600000000000000" pitchFamily="66" charset="0"/>
              </a:rPr>
              <a:t>ibrary for </a:t>
            </a:r>
            <a:r>
              <a:rPr lang="en-US" kern="1200" dirty="0">
                <a:solidFill>
                  <a:srgbClr val="33CC33"/>
                </a:solidFill>
                <a:latin typeface="Trebuchet MS" panose="020B0603020202020204" pitchFamily="34" charset="0"/>
                <a:cs typeface="Estrangelo Edessa" panose="03080600000000000000" pitchFamily="66" charset="0"/>
              </a:rPr>
              <a:t>E</a:t>
            </a:r>
            <a:r>
              <a:rPr lang="en-US" kern="1200" dirty="0">
                <a:latin typeface="Trebuchet MS" panose="020B0603020202020204" pitchFamily="34" charset="0"/>
                <a:cs typeface="Estrangelo Edessa" panose="03080600000000000000" pitchFamily="66" charset="0"/>
              </a:rPr>
              <a:t>nvironmental </a:t>
            </a:r>
            <a:r>
              <a:rPr lang="en-US" kern="1200" dirty="0">
                <a:solidFill>
                  <a:srgbClr val="33CC33"/>
                </a:solidFill>
                <a:latin typeface="Trebuchet MS" panose="020B0603020202020204" pitchFamily="34" charset="0"/>
                <a:cs typeface="Estrangelo Edessa" panose="03080600000000000000" pitchFamily="66" charset="0"/>
              </a:rPr>
              <a:t>A</a:t>
            </a:r>
            <a:r>
              <a:rPr lang="en-US" kern="1200" dirty="0">
                <a:latin typeface="Trebuchet MS" panose="020B0603020202020204" pitchFamily="34" charset="0"/>
                <a:cs typeface="Estrangelo Edessa" panose="03080600000000000000" pitchFamily="66" charset="0"/>
              </a:rPr>
              <a:t>nalysis and </a:t>
            </a:r>
            <a:r>
              <a:rPr lang="en-US" kern="1200" dirty="0">
                <a:solidFill>
                  <a:srgbClr val="33CC33"/>
                </a:solidFill>
                <a:latin typeface="Trebuchet MS" panose="020B0603020202020204" pitchFamily="34" charset="0"/>
                <a:cs typeface="Estrangelo Edessa" panose="03080600000000000000" pitchFamily="66" charset="0"/>
              </a:rPr>
              <a:t>R</a:t>
            </a:r>
            <a:r>
              <a:rPr lang="en-US" kern="1200" dirty="0">
                <a:latin typeface="Trebuchet MS" panose="020B0603020202020204" pitchFamily="34" charset="0"/>
                <a:cs typeface="Estrangelo Edessa" panose="03080600000000000000" pitchFamily="66" charset="0"/>
              </a:rPr>
              <a:t>estoration of </a:t>
            </a:r>
            <a:r>
              <a:rPr lang="en-US" kern="1200" dirty="0">
                <a:solidFill>
                  <a:srgbClr val="33CC33"/>
                </a:solidFill>
                <a:latin typeface="Trebuchet MS" panose="020B0603020202020204" pitchFamily="34" charset="0"/>
                <a:cs typeface="Estrangelo Edessa" panose="03080600000000000000" pitchFamily="66" charset="0"/>
              </a:rPr>
              <a:t>Water</a:t>
            </a:r>
            <a:r>
              <a:rPr lang="en-US" kern="1200" dirty="0">
                <a:latin typeface="Trebuchet MS" panose="020B0603020202020204" pitchFamily="34" charset="0"/>
                <a:cs typeface="Estrangelo Edessa" panose="03080600000000000000" pitchFamily="66" charset="0"/>
              </a:rPr>
              <a:t>sheds) is a computational library that is being embedded in existing water resources simulation models.</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1. Modules that simulate water temperature, chemical reactions and transformations, and riparian vegetation. These modules are: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NSM: Nutrient Simulation Module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TSM: Temperature Simulation Module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MSM: Mercury Simulation Module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CSM: Contaminant Simulation Module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SSM: Solids Simulation Module</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RVSM: Riparian Vegetation Simulation Module</a:t>
            </a:r>
          </a:p>
          <a:p>
            <a:pPr marL="1490663" lvl="3"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VSM: Vegetation Simulation Module (1D/2D riparian and aquatic vegetation)</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2. A water quality engine that computes the transport processes and integrates the Clearwater modules with the water resources simulation program (e.g., HEC-ResSim)</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3. Graphical User Interface (GUI) components for WQ modeling:</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Controls and tables to input/import set up a WQ model</a:t>
            </a:r>
          </a:p>
          <a:p>
            <a:pPr marL="1490663" lvl="3"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Boundary &amp; initial conditions, variables, parameters, etc.</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Plots</a:t>
            </a:r>
          </a:p>
          <a:p>
            <a:pPr marL="1033463" lvl="2"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Reports</a:t>
            </a:r>
          </a:p>
        </p:txBody>
      </p:sp>
    </p:spTree>
    <p:extLst>
      <p:ext uri="{BB962C8B-B14F-4D97-AF65-F5344CB8AC3E}">
        <p14:creationId xmlns:p14="http://schemas.microsoft.com/office/powerpoint/2010/main" val="282379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582400" cy="579119"/>
          </a:xfrm>
        </p:spPr>
        <p:txBody>
          <a:bodyPr/>
          <a:lstStyle/>
          <a:p>
            <a:r>
              <a:rPr lang="en-US" dirty="0">
                <a:solidFill>
                  <a:srgbClr val="00B0F0"/>
                </a:solidFill>
              </a:rPr>
              <a:t>Vision: Environmental Modeling with HEC Tools</a:t>
            </a:r>
            <a:endParaRPr lang="en-US" sz="1600" dirty="0">
              <a:solidFill>
                <a:srgbClr val="FF0000"/>
              </a:solidFill>
            </a:endParaRPr>
          </a:p>
        </p:txBody>
      </p:sp>
      <p:sp>
        <p:nvSpPr>
          <p:cNvPr id="7" name="Content Placeholder 4"/>
          <p:cNvSpPr>
            <a:spLocks noGrp="1"/>
          </p:cNvSpPr>
          <p:nvPr>
            <p:ph idx="1"/>
          </p:nvPr>
        </p:nvSpPr>
        <p:spPr>
          <a:xfrm>
            <a:off x="304800" y="838200"/>
            <a:ext cx="11582400" cy="5867400"/>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The U.S. Army Corps of Engineers’ Water Quality Modeling Team is developing next-generation water quality modeling and analysis capabilities by integrating independent water quality modules with existing water resource modeling software. The team consists of staff from ERDC, HEC, USACE Districts, and other organizations. An ERDC-HEC partnership was established to develop water quality modeling capabilities for three widely used water resources modeling programs developed by the Hydrologic Engineering Center. These are:</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HEC-ResSim (Reservoir System Simulation): s</a:t>
            </a:r>
            <a:r>
              <a:rPr lang="en-US" sz="1800" kern="1200" dirty="0">
                <a:latin typeface="Trebuchet MS" panose="020B0603020202020204" pitchFamily="34" charset="0"/>
                <a:cs typeface="Estrangelo Edessa" panose="03080600000000000000" pitchFamily="66" charset="0"/>
              </a:rPr>
              <a:t>imulates reservoir operations for one or more reservoirs for flood management, planning studies, real-time decision support, and many other purposes.</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HEC-RAS (River Analysis System): s</a:t>
            </a:r>
            <a:r>
              <a:rPr lang="en-US" sz="1800" kern="1200" dirty="0">
                <a:latin typeface="Trebuchet MS" panose="020B0603020202020204" pitchFamily="34" charset="0"/>
                <a:cs typeface="Estrangelo Edessa" panose="03080600000000000000" pitchFamily="66" charset="0"/>
              </a:rPr>
              <a:t>imulates river hydraulics, computing water levels and velocities, and generates inundation (flood) maps</a:t>
            </a:r>
          </a:p>
          <a:p>
            <a:pPr marL="633413" lvl="1"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HEC-HMS (Hydrologic Modeling System): s</a:t>
            </a:r>
            <a:r>
              <a:rPr lang="en-US" sz="1800" kern="1200" dirty="0">
                <a:latin typeface="Trebuchet MS" panose="020B0603020202020204" pitchFamily="34" charset="0"/>
                <a:cs typeface="Estrangelo Edessa" panose="03080600000000000000" pitchFamily="66" charset="0"/>
              </a:rPr>
              <a:t>imulates runoff from the watershed</a:t>
            </a:r>
          </a:p>
          <a:p>
            <a:pPr marL="233363" indent="-233363" eaLnBrk="0" hangingPunct="0">
              <a:spcBef>
                <a:spcPts val="600"/>
              </a:spcBef>
              <a:buSzPct val="130000"/>
            </a:pPr>
            <a:r>
              <a:rPr lang="en-US" kern="1200" dirty="0">
                <a:latin typeface="Trebuchet MS" panose="020B0603020202020204" pitchFamily="34" charset="0"/>
                <a:cs typeface="Estrangelo Edessa" panose="03080600000000000000" pitchFamily="66" charset="0"/>
              </a:rPr>
              <a:t>HEC models have been built for most of the watersheds in the U.S. and for many of the watersheds in other countries. The water quality capabilities being developed for the HEC software leverages these models and existing software capabilities distribute advanced water quality modeling capabilities around the world. These will be linked, leveraging the strengths of each model to perform integrated watershed-scale water quality modeling for ecosystem assessment, restoration, and management.</a:t>
            </a:r>
          </a:p>
        </p:txBody>
      </p:sp>
    </p:spTree>
    <p:extLst>
      <p:ext uri="{BB962C8B-B14F-4D97-AF65-F5344CB8AC3E}">
        <p14:creationId xmlns:p14="http://schemas.microsoft.com/office/powerpoint/2010/main" val="334510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a:extLst>
              <a:ext uri="{FF2B5EF4-FFF2-40B4-BE49-F238E27FC236}">
                <a16:creationId xmlns:a16="http://schemas.microsoft.com/office/drawing/2014/main" id="{341F3ACD-9FCF-D344-9C09-16D8090CF0FA}"/>
              </a:ext>
            </a:extLst>
          </p:cNvPr>
          <p:cNvPicPr>
            <a:picLocks noChangeAspect="1" noChangeArrowheads="1"/>
          </p:cNvPicPr>
          <p:nvPr/>
        </p:nvPicPr>
        <p:blipFill>
          <a:blip r:embed="rId3" cstate="print"/>
          <a:srcRect/>
          <a:stretch>
            <a:fillRect/>
          </a:stretch>
        </p:blipFill>
        <p:spPr bwMode="auto">
          <a:xfrm>
            <a:off x="3789555" y="4750361"/>
            <a:ext cx="4297330" cy="1960864"/>
          </a:xfrm>
          <a:prstGeom prst="rect">
            <a:avLst/>
          </a:prstGeom>
          <a:noFill/>
          <a:ln w="25400">
            <a:solidFill>
              <a:schemeClr val="tx1"/>
            </a:solidFill>
            <a:miter lim="800000"/>
            <a:headEnd/>
            <a:tailEnd/>
          </a:ln>
        </p:spPr>
      </p:pic>
      <p:sp>
        <p:nvSpPr>
          <p:cNvPr id="7" name="Rectangle 2"/>
          <p:cNvSpPr txBox="1">
            <a:spLocks noChangeArrowheads="1"/>
          </p:cNvSpPr>
          <p:nvPr/>
        </p:nvSpPr>
        <p:spPr>
          <a:xfrm>
            <a:off x="1524000" y="88490"/>
            <a:ext cx="9144000" cy="978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r>
              <a:rPr lang="en-US" sz="2800" kern="0" dirty="0">
                <a:solidFill>
                  <a:srgbClr val="00CCFF"/>
                </a:solidFill>
              </a:rPr>
              <a:t>HEC-RAS</a:t>
            </a:r>
            <a:br>
              <a:rPr lang="en-US" sz="2800" kern="0" dirty="0">
                <a:solidFill>
                  <a:srgbClr val="00CCFF"/>
                </a:solidFill>
              </a:rPr>
            </a:br>
            <a:r>
              <a:rPr lang="en-US" sz="2800" kern="0" dirty="0">
                <a:solidFill>
                  <a:srgbClr val="33CC33"/>
                </a:solidFill>
              </a:rPr>
              <a:t>River Water Quality (1D)</a:t>
            </a:r>
          </a:p>
        </p:txBody>
      </p:sp>
      <p:sp>
        <p:nvSpPr>
          <p:cNvPr id="16" name="Rectangle 3">
            <a:extLst>
              <a:ext uri="{FF2B5EF4-FFF2-40B4-BE49-F238E27FC236}">
                <a16:creationId xmlns:a16="http://schemas.microsoft.com/office/drawing/2014/main" id="{83E0BEC5-FE8F-3543-AE03-44BCEE66DB05}"/>
              </a:ext>
            </a:extLst>
          </p:cNvPr>
          <p:cNvSpPr txBox="1">
            <a:spLocks noChangeArrowheads="1"/>
          </p:cNvSpPr>
          <p:nvPr/>
        </p:nvSpPr>
        <p:spPr>
          <a:xfrm>
            <a:off x="150543" y="1182027"/>
            <a:ext cx="3583257" cy="5553308"/>
          </a:xfrm>
          <a:prstGeom prst="rect">
            <a:avLst/>
          </a:prstGeo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lvl1pPr marL="233363" indent="-233363">
              <a:spcBef>
                <a:spcPts val="600"/>
              </a:spcBef>
              <a:buClr>
                <a:srgbClr val="00B0F0"/>
              </a:buClr>
              <a:buSzPct val="130000"/>
              <a:buFont typeface="Arial" pitchFamily="34" charset="0"/>
              <a:buChar char="•"/>
              <a:defRPr sz="2000">
                <a:effectLst>
                  <a:outerShdw blurRad="38100" dist="38100" dir="2700000" algn="tl">
                    <a:srgbClr val="000000"/>
                  </a:outerShdw>
                </a:effectLst>
                <a:latin typeface="+mn-lt"/>
              </a:defRPr>
            </a:lvl1pPr>
            <a:lvl2pPr marL="690563" lvl="1" indent="-233363">
              <a:spcBef>
                <a:spcPct val="20000"/>
              </a:spcBef>
              <a:buClr>
                <a:srgbClr val="FFC000"/>
              </a:buClr>
              <a:buSzPct val="130000"/>
              <a:buFont typeface="Arial" pitchFamily="34" charset="0"/>
              <a:buChar char="•"/>
              <a:defRPr sz="1800">
                <a:effectLst>
                  <a:outerShdw blurRad="38100" dist="38100" dir="2700000" algn="tl">
                    <a:srgbClr val="000000"/>
                  </a:outerShdw>
                </a:effectLst>
                <a:latin typeface="+mn-lt"/>
              </a:defRPr>
            </a:lvl2pPr>
            <a:lvl3pPr marL="1143000" indent="-228600">
              <a:spcBef>
                <a:spcPct val="20000"/>
              </a:spcBef>
              <a:buClr>
                <a:srgbClr val="00B0F0"/>
              </a:buClr>
              <a:buSzPct val="120000"/>
              <a:buFont typeface="Arial" pitchFamily="34" charset="0"/>
              <a:buChar char="•"/>
              <a:defRPr sz="1600">
                <a:effectLst>
                  <a:outerShdw blurRad="38100" dist="38100" dir="2700000" algn="tl">
                    <a:srgbClr val="000000"/>
                  </a:outerShdw>
                </a:effectLst>
                <a:latin typeface="+mn-lt"/>
              </a:defRPr>
            </a:lvl3pPr>
            <a:lvl4pPr marL="1600200" indent="-228600">
              <a:spcBef>
                <a:spcPct val="20000"/>
              </a:spcBef>
              <a:buClr>
                <a:schemeClr val="folHlink"/>
              </a:buClr>
              <a:buSzPct val="65000"/>
              <a:buFont typeface="Courier New" pitchFamily="49" charset="0"/>
              <a:buChar char="o"/>
              <a:defRPr sz="1400">
                <a:effectLst>
                  <a:outerShdw blurRad="38100" dist="38100" dir="2700000" algn="tl">
                    <a:srgbClr val="000000"/>
                  </a:outerShdw>
                </a:effectLst>
                <a:latin typeface="+mn-lt"/>
              </a:defRPr>
            </a:lvl4pPr>
            <a:lvl5pPr marL="2057400" indent="-228600">
              <a:spcBef>
                <a:spcPct val="20000"/>
              </a:spcBef>
              <a:buClr>
                <a:srgbClr val="00B0F0"/>
              </a:buClr>
              <a:buSzPct val="65000"/>
              <a:buFont typeface="Courier New" pitchFamily="49" charset="0"/>
              <a:buChar char="o"/>
              <a:defRPr sz="1400">
                <a:effectLst>
                  <a:outerShdw blurRad="38100" dist="38100" dir="2700000" algn="tl">
                    <a:srgbClr val="000000"/>
                  </a:outerShdw>
                </a:effectLst>
                <a:latin typeface="+mn-lt"/>
              </a:defRPr>
            </a:lvl5pPr>
            <a:lvl6pPr marL="25146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6pPr>
            <a:lvl7pPr marL="29718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7pPr>
            <a:lvl8pPr marL="34290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8pPr>
            <a:lvl9pPr marL="3886200" indent="-228600" fontAlgn="base">
              <a:spcBef>
                <a:spcPct val="20000"/>
              </a:spcBef>
              <a:spcAft>
                <a:spcPct val="0"/>
              </a:spcAft>
              <a:buClr>
                <a:schemeClr val="hlink"/>
              </a:buClr>
              <a:buSzPct val="65000"/>
              <a:buFont typeface="Wingdings" pitchFamily="2" charset="2"/>
              <a:buChar char="n"/>
              <a:defRPr sz="2000">
                <a:effectLst>
                  <a:outerShdw blurRad="38100" dist="38100" dir="2700000" algn="tl">
                    <a:srgbClr val="000000"/>
                  </a:outerShdw>
                </a:effectLst>
                <a:latin typeface="+mn-lt"/>
              </a:defRPr>
            </a:lvl9pPr>
          </a:lstStyle>
          <a:p>
            <a:r>
              <a:rPr lang="en-US" dirty="0"/>
              <a:t>HEC-RAS (River Analysis System) simulates 1D and 2D river hydraulics</a:t>
            </a:r>
          </a:p>
          <a:p>
            <a:pPr lvl="1"/>
            <a:r>
              <a:rPr lang="en-US" dirty="0"/>
              <a:t>Computes river velocities, stages, profiles, and inundated areas (with RAS Mapper) given stream flow and geometry</a:t>
            </a:r>
          </a:p>
          <a:p>
            <a:r>
              <a:rPr lang="en-US" dirty="0"/>
              <a:t>Industry standard hydraulic tool used worldwide</a:t>
            </a:r>
          </a:p>
          <a:p>
            <a:r>
              <a:rPr lang="en-US" dirty="0"/>
              <a:t>100,000 worldwide downloads/year</a:t>
            </a:r>
          </a:p>
          <a:p>
            <a:r>
              <a:rPr lang="en-US" dirty="0"/>
              <a:t>One-dimensional (1D) water quality capabilities allow environmental impacts assessments in rivers and streams</a:t>
            </a:r>
          </a:p>
          <a:p>
            <a:endParaRPr lang="en-US" dirty="0"/>
          </a:p>
          <a:p>
            <a:endParaRPr lang="en-US" dirty="0"/>
          </a:p>
          <a:p>
            <a:endParaRPr lang="en-US" dirty="0"/>
          </a:p>
        </p:txBody>
      </p:sp>
      <p:pic>
        <p:nvPicPr>
          <p:cNvPr id="18" name="Picture 17">
            <a:extLst>
              <a:ext uri="{FF2B5EF4-FFF2-40B4-BE49-F238E27FC236}">
                <a16:creationId xmlns:a16="http://schemas.microsoft.com/office/drawing/2014/main" id="{ED6FF713-656A-FA47-8820-7EB53041E1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18914" y="4041314"/>
            <a:ext cx="4691343" cy="2732047"/>
          </a:xfrm>
          <a:prstGeom prst="rect">
            <a:avLst/>
          </a:prstGeom>
          <a:noFill/>
          <a:ln w="9525">
            <a:noFill/>
            <a:miter lim="800000"/>
            <a:headEnd/>
            <a:tailEnd/>
          </a:ln>
        </p:spPr>
      </p:pic>
      <p:pic>
        <p:nvPicPr>
          <p:cNvPr id="19" name="Picture 18">
            <a:extLst>
              <a:ext uri="{FF2B5EF4-FFF2-40B4-BE49-F238E27FC236}">
                <a16:creationId xmlns:a16="http://schemas.microsoft.com/office/drawing/2014/main" id="{547B7B6C-F8F6-0542-8BBC-7F7C5BA9E860}"/>
              </a:ext>
            </a:extLst>
          </p:cNvPr>
          <p:cNvPicPr/>
          <p:nvPr/>
        </p:nvPicPr>
        <p:blipFill>
          <a:blip r:embed="rId5" cstate="print"/>
          <a:srcRect/>
          <a:stretch>
            <a:fillRect/>
          </a:stretch>
        </p:blipFill>
        <p:spPr bwMode="auto">
          <a:xfrm>
            <a:off x="7948959" y="1336489"/>
            <a:ext cx="4067233" cy="3131429"/>
          </a:xfrm>
          <a:prstGeom prst="rect">
            <a:avLst/>
          </a:prstGeom>
          <a:noFill/>
          <a:ln w="9525">
            <a:noFill/>
            <a:miter lim="800000"/>
            <a:headEnd/>
            <a:tailEnd/>
          </a:ln>
        </p:spPr>
      </p:pic>
      <p:pic>
        <p:nvPicPr>
          <p:cNvPr id="17" name="Picture 6">
            <a:extLst>
              <a:ext uri="{FF2B5EF4-FFF2-40B4-BE49-F238E27FC236}">
                <a16:creationId xmlns:a16="http://schemas.microsoft.com/office/drawing/2014/main" id="{C615FA69-B028-0B40-9D82-D24F956CB49A}"/>
              </a:ext>
            </a:extLst>
          </p:cNvPr>
          <p:cNvPicPr>
            <a:picLocks noChangeAspect="1" noChangeArrowheads="1"/>
          </p:cNvPicPr>
          <p:nvPr/>
        </p:nvPicPr>
        <p:blipFill>
          <a:blip r:embed="rId6" cstate="print"/>
          <a:srcRect/>
          <a:stretch>
            <a:fillRect/>
          </a:stretch>
        </p:blipFill>
        <p:spPr bwMode="auto">
          <a:xfrm>
            <a:off x="3925229" y="2190983"/>
            <a:ext cx="3982603" cy="2929822"/>
          </a:xfrm>
          <a:prstGeom prst="rect">
            <a:avLst/>
          </a:prstGeom>
          <a:noFill/>
          <a:ln w="9525">
            <a:noFill/>
            <a:miter lim="800000"/>
            <a:headEnd/>
            <a:tailEnd/>
          </a:ln>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191614"/>
            <a:ext cx="4952995" cy="1389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64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582400" cy="579119"/>
          </a:xfrm>
        </p:spPr>
        <p:txBody>
          <a:bodyPr/>
          <a:lstStyle/>
          <a:p>
            <a:r>
              <a:rPr lang="en-US" dirty="0">
                <a:solidFill>
                  <a:srgbClr val="00B0F0"/>
                </a:solidFill>
              </a:rPr>
              <a:t>Riparian Vegetation Simulation Module (RVSM)</a:t>
            </a:r>
            <a:endParaRPr lang="en-US" sz="1600" dirty="0">
              <a:solidFill>
                <a:srgbClr val="FF0000"/>
              </a:solidFill>
            </a:endParaRPr>
          </a:p>
        </p:txBody>
      </p:sp>
      <p:sp>
        <p:nvSpPr>
          <p:cNvPr id="7" name="Content Placeholder 4"/>
          <p:cNvSpPr>
            <a:spLocks noGrp="1"/>
          </p:cNvSpPr>
          <p:nvPr>
            <p:ph idx="1"/>
          </p:nvPr>
        </p:nvSpPr>
        <p:spPr>
          <a:xfrm>
            <a:off x="304800" y="950255"/>
            <a:ext cx="11582400" cy="5831545"/>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The Riparian Vegetation Simulation Module (RVSM) simulates the lifecycle of vegetation, including seed dispersal, seedling establishment, and plant growth and mortality in response to dynamic physical conditions.</a:t>
            </a:r>
          </a:p>
          <a:p>
            <a:pPr marL="633413" lvl="1" indent="-233363" eaLnBrk="0" hangingPunct="0">
              <a:spcBef>
                <a:spcPts val="600"/>
              </a:spcBef>
              <a:buSzPct val="130000"/>
            </a:pPr>
            <a:r>
              <a:rPr lang="en-US" sz="2000" kern="1200" dirty="0">
                <a:latin typeface="Trebuchet MS" panose="020B0603020202020204" pitchFamily="34" charset="0"/>
                <a:cs typeface="Estrangelo Edessa" panose="03080600000000000000" pitchFamily="66" charset="0"/>
              </a:rPr>
              <a:t>RVSM includes eleven vegetation roughness computation methods.</a:t>
            </a:r>
          </a:p>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Hydrologic Processes:</a:t>
            </a:r>
          </a:p>
        </p:txBody>
      </p:sp>
      <p:grpSp>
        <p:nvGrpSpPr>
          <p:cNvPr id="4" name="Group 3"/>
          <p:cNvGrpSpPr/>
          <p:nvPr/>
        </p:nvGrpSpPr>
        <p:grpSpPr>
          <a:xfrm>
            <a:off x="2819400" y="3053379"/>
            <a:ext cx="8686800" cy="3576021"/>
            <a:chOff x="3048000" y="3205778"/>
            <a:chExt cx="8686800" cy="3576021"/>
          </a:xfrm>
        </p:grpSpPr>
        <p:sp>
          <p:nvSpPr>
            <p:cNvPr id="5" name="Rectangle 4"/>
            <p:cNvSpPr/>
            <p:nvPr/>
          </p:nvSpPr>
          <p:spPr bwMode="auto">
            <a:xfrm>
              <a:off x="3048000" y="3205778"/>
              <a:ext cx="8686800" cy="3576021"/>
            </a:xfrm>
            <a:prstGeom prst="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276600"/>
              <a:ext cx="8534400" cy="3436963"/>
            </a:xfrm>
            <a:prstGeom prst="rect">
              <a:avLst/>
            </a:prstGeom>
          </p:spPr>
        </p:pic>
      </p:grpSp>
    </p:spTree>
    <p:extLst>
      <p:ext uri="{BB962C8B-B14F-4D97-AF65-F5344CB8AC3E}">
        <p14:creationId xmlns:p14="http://schemas.microsoft.com/office/powerpoint/2010/main" val="217811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582400" cy="579119"/>
          </a:xfrm>
        </p:spPr>
        <p:txBody>
          <a:bodyPr/>
          <a:lstStyle/>
          <a:p>
            <a:r>
              <a:rPr lang="en-US" dirty="0">
                <a:solidFill>
                  <a:srgbClr val="00B0F0"/>
                </a:solidFill>
              </a:rPr>
              <a:t>HEC-RAS Riparian Vegetation Simulation</a:t>
            </a:r>
            <a:endParaRPr lang="en-US" sz="1600" dirty="0">
              <a:solidFill>
                <a:srgbClr val="FF0000"/>
              </a:solidFill>
            </a:endParaRPr>
          </a:p>
        </p:txBody>
      </p:sp>
      <p:sp>
        <p:nvSpPr>
          <p:cNvPr id="7" name="Content Placeholder 4"/>
          <p:cNvSpPr>
            <a:spLocks noGrp="1"/>
          </p:cNvSpPr>
          <p:nvPr>
            <p:ph idx="1"/>
          </p:nvPr>
        </p:nvSpPr>
        <p:spPr>
          <a:xfrm>
            <a:off x="304800" y="762000"/>
            <a:ext cx="11582400" cy="5943600"/>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RVSM was integrated into HEC-RAS to simulate the interactions between flow and riparian vegetation on floodplains.</a:t>
            </a:r>
          </a:p>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RVSM can help answer the following questions:</a:t>
            </a:r>
          </a:p>
          <a:p>
            <a:pPr marL="633413" lvl="1" indent="-233363" eaLnBrk="0" hangingPunct="0">
              <a:spcBef>
                <a:spcPts val="600"/>
              </a:spcBef>
              <a:buSzPct val="130000"/>
            </a:pPr>
            <a:r>
              <a:rPr lang="en-US" sz="2200" kern="1200" dirty="0">
                <a:latin typeface="Trebuchet MS" panose="020B0603020202020204" pitchFamily="34" charset="0"/>
                <a:cs typeface="Estrangelo Edessa" panose="03080600000000000000" pitchFamily="66" charset="0"/>
              </a:rPr>
              <a:t>What impact does riparian vegetation have on local flood conditions?</a:t>
            </a:r>
          </a:p>
          <a:p>
            <a:pPr marL="633413" lvl="1" indent="-233363" eaLnBrk="0" hangingPunct="0">
              <a:spcBef>
                <a:spcPts val="600"/>
              </a:spcBef>
              <a:buSzPct val="130000"/>
            </a:pPr>
            <a:r>
              <a:rPr lang="en-US" sz="2200" kern="1200" dirty="0">
                <a:latin typeface="Trebuchet MS" panose="020B0603020202020204" pitchFamily="34" charset="0"/>
                <a:cs typeface="Estrangelo Edessa" panose="03080600000000000000" pitchFamily="66" charset="0"/>
              </a:rPr>
              <a:t>What set of riverine operations can be used to encourage recruitment and survival of native vegetation (and control the spread of invasive species)?</a:t>
            </a:r>
          </a:p>
          <a:p>
            <a:pPr marL="633413" lvl="1" indent="-233363" eaLnBrk="0" hangingPunct="0">
              <a:spcBef>
                <a:spcPts val="600"/>
              </a:spcBef>
              <a:buSzPct val="130000"/>
            </a:pPr>
            <a:r>
              <a:rPr lang="en-US" sz="2200" kern="1200" dirty="0">
                <a:latin typeface="Trebuchet MS" panose="020B0603020202020204" pitchFamily="34" charset="0"/>
                <a:cs typeface="Estrangelo Edessa" panose="03080600000000000000" pitchFamily="66" charset="0"/>
              </a:rPr>
              <a:t>What impact will management actions have on habitat for endangered and threatened species?</a:t>
            </a:r>
          </a:p>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For each time step:</a:t>
            </a:r>
          </a:p>
          <a:p>
            <a:pPr marL="633413" lvl="1" indent="-233363" eaLnBrk="0" hangingPunct="0">
              <a:spcBef>
                <a:spcPts val="600"/>
              </a:spcBef>
              <a:buSzPct val="130000"/>
            </a:pPr>
            <a:r>
              <a:rPr lang="en-US" sz="2000" kern="1200" dirty="0">
                <a:latin typeface="Trebuchet MS" panose="020B0603020202020204" pitchFamily="34" charset="0"/>
                <a:cs typeface="Estrangelo Edessa" panose="03080600000000000000" pitchFamily="66" charset="0"/>
              </a:rPr>
              <a:t>HEC-RAS computes water surface elevation, discharge, average velocity, energy slope of each cross section.</a:t>
            </a:r>
          </a:p>
          <a:p>
            <a:pPr marL="633413" lvl="1" indent="-233363" eaLnBrk="0" hangingPunct="0">
              <a:spcBef>
                <a:spcPts val="600"/>
              </a:spcBef>
              <a:buSzPct val="130000"/>
            </a:pPr>
            <a:r>
              <a:rPr lang="en-US" sz="2000" kern="1200" dirty="0">
                <a:latin typeface="Trebuchet MS" panose="020B0603020202020204" pitchFamily="34" charset="0"/>
                <a:cs typeface="Estrangelo Edessa" panose="03080600000000000000" pitchFamily="66" charset="0"/>
              </a:rPr>
              <a:t>RVSM simulates the impacts of these variables on the riparian vegetation lifecycle and computes the impacts of riparian vegetation on channel roughness (Manning’s n values).</a:t>
            </a:r>
          </a:p>
          <a:p>
            <a:pPr marL="633413" lvl="1" indent="-233363" eaLnBrk="0" hangingPunct="0">
              <a:spcBef>
                <a:spcPts val="600"/>
              </a:spcBef>
              <a:buSzPct val="130000"/>
            </a:pPr>
            <a:r>
              <a:rPr lang="en-US" sz="2000" kern="1200" dirty="0">
                <a:latin typeface="Trebuchet MS" panose="020B0603020202020204" pitchFamily="34" charset="0"/>
                <a:cs typeface="Estrangelo Edessa" panose="03080600000000000000" pitchFamily="66" charset="0"/>
              </a:rPr>
              <a:t>The new roughness values replace the previous values in the HEC-RAS model and are used to compute new hydraulic variables for the next time step.</a:t>
            </a:r>
          </a:p>
          <a:p>
            <a:pPr marL="633413" lvl="1" indent="-233363" eaLnBrk="0" hangingPunct="0">
              <a:spcBef>
                <a:spcPts val="600"/>
              </a:spcBef>
              <a:buSzPct val="130000"/>
            </a:pPr>
            <a:endParaRPr lang="en-US" kern="1200" dirty="0">
              <a:latin typeface="Trebuchet MS" panose="020B0603020202020204" pitchFamily="34" charset="0"/>
              <a:cs typeface="Estrangelo Edessa" panose="03080600000000000000" pitchFamily="66" charset="0"/>
            </a:endParaRPr>
          </a:p>
        </p:txBody>
      </p:sp>
    </p:spTree>
    <p:extLst>
      <p:ext uri="{BB962C8B-B14F-4D97-AF65-F5344CB8AC3E}">
        <p14:creationId xmlns:p14="http://schemas.microsoft.com/office/powerpoint/2010/main" val="205170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582400" cy="579119"/>
          </a:xfrm>
        </p:spPr>
        <p:txBody>
          <a:bodyPr/>
          <a:lstStyle/>
          <a:p>
            <a:r>
              <a:rPr lang="en-US" dirty="0">
                <a:solidFill>
                  <a:srgbClr val="00B0F0"/>
                </a:solidFill>
              </a:rPr>
              <a:t>HEC-RAS Riparian Vegetation Simulation</a:t>
            </a:r>
            <a:endParaRPr lang="en-US" sz="1600" dirty="0">
              <a:solidFill>
                <a:srgbClr val="FF0000"/>
              </a:solidFill>
            </a:endParaRPr>
          </a:p>
        </p:txBody>
      </p:sp>
      <p:sp>
        <p:nvSpPr>
          <p:cNvPr id="7" name="Content Placeholder 4"/>
          <p:cNvSpPr>
            <a:spLocks noGrp="1"/>
          </p:cNvSpPr>
          <p:nvPr>
            <p:ph idx="1"/>
          </p:nvPr>
        </p:nvSpPr>
        <p:spPr>
          <a:xfrm>
            <a:off x="76200" y="914400"/>
            <a:ext cx="11963400" cy="5791200"/>
          </a:xfrm>
          <a:solidFill>
            <a:schemeClr val="bg2">
              <a:alpha val="45000"/>
            </a:schemeClr>
          </a:solidFill>
          <a:ln w="9525">
            <a:noFill/>
            <a:miter lim="800000"/>
            <a:headEnd/>
            <a:tailEnd/>
          </a:ln>
          <a:effectLst/>
        </p:spPr>
        <p:txBody>
          <a:bodyPr vert="horz" wrap="square" lIns="91440" tIns="91440" rIns="91440" bIns="45720" numCol="1" anchor="t" anchorCtr="0" compatLnSpc="1">
            <a:prstTxWarp prst="textNoShape">
              <a:avLst/>
            </a:prstTxWarp>
          </a:bodyPr>
          <a:lstStyle/>
          <a:p>
            <a:pPr marL="233363" indent="-233363" eaLnBrk="0" hangingPunct="0">
              <a:spcBef>
                <a:spcPts val="600"/>
              </a:spcBef>
              <a:buSzPct val="130000"/>
            </a:pPr>
            <a:r>
              <a:rPr lang="en-US" sz="2400" kern="1200" dirty="0">
                <a:latin typeface="Trebuchet MS" panose="020B0603020202020204" pitchFamily="34" charset="0"/>
                <a:cs typeface="Estrangelo Edessa" panose="03080600000000000000" pitchFamily="66" charset="0"/>
              </a:rPr>
              <a:t>Application:</a:t>
            </a:r>
          </a:p>
          <a:p>
            <a:pPr marL="633413" lvl="1" indent="-233363" eaLnBrk="0" hangingPunct="0">
              <a:spcBef>
                <a:spcPts val="600"/>
              </a:spcBef>
              <a:buSzPct val="130000"/>
            </a:pPr>
            <a:r>
              <a:rPr lang="en-US" sz="2000" dirty="0">
                <a:effectLst/>
              </a:rPr>
              <a:t>The riparian zone needs to be discretized into a vegetation computation mesh, including an array of parallel slice polygons along the channel bank.</a:t>
            </a:r>
          </a:p>
          <a:p>
            <a:pPr marL="233363" indent="-233363" eaLnBrk="0" hangingPunct="0">
              <a:spcBef>
                <a:spcPts val="600"/>
              </a:spcBef>
              <a:buSzPct val="130000"/>
            </a:pPr>
            <a:r>
              <a:rPr lang="en-US" sz="2200" dirty="0">
                <a:effectLst/>
              </a:rPr>
              <a:t>HEC-RAS schematic with vegetation polygons:</a:t>
            </a:r>
          </a:p>
          <a:p>
            <a:pPr marL="233363" indent="-233363" eaLnBrk="0" hangingPunct="0">
              <a:spcBef>
                <a:spcPts val="600"/>
              </a:spcBef>
              <a:buSzPct val="130000"/>
            </a:pPr>
            <a:endParaRPr lang="en-US" kern="1200" dirty="0">
              <a:latin typeface="Trebuchet MS" panose="020B0603020202020204" pitchFamily="34" charset="0"/>
              <a:cs typeface="Estrangelo Edessa" panose="03080600000000000000" pitchFamily="66" charset="0"/>
            </a:endParaRPr>
          </a:p>
        </p:txBody>
      </p:sp>
      <p:grpSp>
        <p:nvGrpSpPr>
          <p:cNvPr id="5" name="Group 4"/>
          <p:cNvGrpSpPr/>
          <p:nvPr/>
        </p:nvGrpSpPr>
        <p:grpSpPr>
          <a:xfrm>
            <a:off x="6629400" y="2438400"/>
            <a:ext cx="5181600" cy="4059858"/>
            <a:chOff x="685800" y="2509838"/>
            <a:chExt cx="5257800" cy="4119562"/>
          </a:xfrm>
          <a:solidFill>
            <a:schemeClr val="tx1"/>
          </a:solidFill>
        </p:grpSpPr>
        <p:sp>
          <p:nvSpPr>
            <p:cNvPr id="4" name="Rectangle 3"/>
            <p:cNvSpPr/>
            <p:nvPr/>
          </p:nvSpPr>
          <p:spPr bwMode="auto">
            <a:xfrm>
              <a:off x="685800" y="2509838"/>
              <a:ext cx="5257800" cy="4119562"/>
            </a:xfrm>
            <a:prstGeom prst="rect">
              <a:avLst/>
            </a:prstGeom>
            <a:grp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581275"/>
              <a:ext cx="5029200" cy="4048125"/>
            </a:xfrm>
            <a:prstGeom prst="rect">
              <a:avLst/>
            </a:prstGeom>
            <a:grpFill/>
          </p:spPr>
        </p:pic>
      </p:grpSp>
    </p:spTree>
    <p:extLst>
      <p:ext uri="{BB962C8B-B14F-4D97-AF65-F5344CB8AC3E}">
        <p14:creationId xmlns:p14="http://schemas.microsoft.com/office/powerpoint/2010/main" val="2330395374"/>
      </p:ext>
    </p:extLst>
  </p:cSld>
  <p:clrMapOvr>
    <a:masterClrMapping/>
  </p:clrMapOvr>
</p:sld>
</file>

<file path=ppt/theme/theme1.xml><?xml version="1.0" encoding="utf-8"?>
<a:theme xmlns:a="http://schemas.openxmlformats.org/drawingml/2006/main" name="Textur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96D95B5A-4B8B-584B-8006-8D81BEAB8BB9}" vid="{B3FDD8BF-E7F5-D54E-9B5E-A11A39ABD173}"/>
    </a:ext>
  </a:extLst>
</a:theme>
</file>

<file path=ppt/theme/theme3.xml><?xml version="1.0" encoding="utf-8"?>
<a:theme xmlns:a="http://schemas.openxmlformats.org/drawingml/2006/main" name="Standard Gray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96D95B5A-4B8B-584B-8006-8D81BEAB8BB9}" vid="{B91DE0DA-30CB-014D-93BD-1589D6BF0B42}"/>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23713</TotalTime>
  <Words>2634</Words>
  <Application>Microsoft Macintosh PowerPoint</Application>
  <PresentationFormat>Widescreen</PresentationFormat>
  <Paragraphs>333</Paragraphs>
  <Slides>28</Slides>
  <Notes>22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0" baseType="lpstr">
      <vt:lpstr>Arial</vt:lpstr>
      <vt:lpstr>Calibri</vt:lpstr>
      <vt:lpstr>Courier New</vt:lpstr>
      <vt:lpstr>Tahoma</vt:lpstr>
      <vt:lpstr>Times New Roman</vt:lpstr>
      <vt:lpstr>Trebuchet MS</vt:lpstr>
      <vt:lpstr>Verdana</vt:lpstr>
      <vt:lpstr>Wingdings</vt:lpstr>
      <vt:lpstr>Textured</vt:lpstr>
      <vt:lpstr>Standard White Theme</vt:lpstr>
      <vt:lpstr>Standard Gray Theme</vt:lpstr>
      <vt:lpstr>Visio.Drawing.15</vt:lpstr>
      <vt:lpstr> Water Quality Modeling Capabilities    Todd Steissberg and Billy Johnson   Water Quality and Contaminant Modeling Branch Environmental Laboratory U.S. Army Engineer Research and Development Center (ERDC)    June 2, 2020 </vt:lpstr>
      <vt:lpstr>Integrated Environmental Modeling Tools</vt:lpstr>
      <vt:lpstr>Integrated Watershed Water Quality Modeling</vt:lpstr>
      <vt:lpstr>Water Quality and Ecological Modeling Capabilities</vt:lpstr>
      <vt:lpstr>Vision: Environmental Modeling with HEC Tools</vt:lpstr>
      <vt:lpstr>PowerPoint Presentation</vt:lpstr>
      <vt:lpstr>Riparian Vegetation Simulation Module (RVSM)</vt:lpstr>
      <vt:lpstr>HEC-RAS Riparian Vegetation Simulation</vt:lpstr>
      <vt:lpstr>HEC-RAS Riparian Vegetation Simulation</vt:lpstr>
      <vt:lpstr>PowerPoint Presentation</vt:lpstr>
      <vt:lpstr>HEC-ResSim Water Quality</vt:lpstr>
      <vt:lpstr>HEC-ResSim Water Quality</vt:lpstr>
      <vt:lpstr>HEC-ResSim v4.0</vt:lpstr>
      <vt:lpstr>PowerPoint Presentation</vt:lpstr>
      <vt:lpstr>PowerPoint Presentation</vt:lpstr>
      <vt:lpstr>PowerPoint Presentation</vt:lpstr>
      <vt:lpstr>PowerPoint Presentation</vt:lpstr>
      <vt:lpstr>PowerPoint Presentation</vt:lpstr>
      <vt:lpstr>HEC-HMS Water Quality Objective</vt:lpstr>
      <vt:lpstr>Watershed Runoff Water Quality GSSHA and SWAT</vt:lpstr>
      <vt:lpstr>Watershed-Scale Water Quality Modeling CWMS and HEC-WAT</vt:lpstr>
      <vt:lpstr>Corps Water Management System (CWMS)</vt:lpstr>
      <vt:lpstr>HEC-WAT (Watershed Analysis Tool)</vt:lpstr>
      <vt:lpstr>PowerPoint Presentation</vt:lpstr>
      <vt:lpstr>PowerPoint Presentation</vt:lpstr>
      <vt:lpstr>PowerPoint Presentation</vt:lpstr>
      <vt:lpstr>Team Members and Collaborators (Alphabetical)</vt:lpstr>
      <vt:lpstr>Thank You    Questions?</vt:lpstr>
    </vt:vector>
  </TitlesOfParts>
  <Company>Hydrologic Engineering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in CWMS Models - 10-year plan</dc:title>
  <dc:creator>Todd Steissberg</dc:creator>
  <cp:lastModifiedBy>Todd Steissberg</cp:lastModifiedBy>
  <cp:revision>1367</cp:revision>
  <cp:lastPrinted>2000-07-11T23:42:13Z</cp:lastPrinted>
  <dcterms:created xsi:type="dcterms:W3CDTF">1999-10-25T15:39:12Z</dcterms:created>
  <dcterms:modified xsi:type="dcterms:W3CDTF">2020-06-01T06:59:04Z</dcterms:modified>
</cp:coreProperties>
</file>